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6" r:id="rId2"/>
    <p:sldMasterId id="2147483669" r:id="rId3"/>
  </p:sldMasterIdLst>
  <p:notesMasterIdLst>
    <p:notesMasterId r:id="rId3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hzgrUIXr9Wky30r6UmK6cpxnOJ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11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CA"/>
              <a:t>      </a:t>
            </a:r>
            <a:endParaRPr/>
          </a:p>
        </p:txBody>
      </p:sp>
      <p:sp>
        <p:nvSpPr>
          <p:cNvPr id="82" name="Google Shape;82;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60dd7952d4_0_363: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0" name="Google Shape;150;g260dd7952d4_0_3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60dd7952d4_0_881: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0" name="Google Shape;160;g260dd7952d4_0_8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60dd7952d4_0_351: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3" name="Google Shape;173;g260dd7952d4_0_3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60dd7952d4_0_843: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3" name="Google Shape;183;g260dd7952d4_0_8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60dd7952d4_0_377: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5" name="Google Shape;195;g260dd7952d4_0_3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60dd7952d4_0_388: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5" name="Google Shape;205;g260dd7952d4_0_3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60dd7952d4_0_40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6" name="Google Shape;216;g260dd7952d4_0_40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60dd7952d4_0_41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4" name="Google Shape;224;g260dd7952d4_0_4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60dd7952d4_0_422: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4" name="Google Shape;234;g260dd7952d4_0_4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60dd7952d4_0_431: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1" name="Google Shape;241;g260dd7952d4_0_4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60dd7952d4_0_716: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9" name="Google Shape;89;g260dd7952d4_0_7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60dd7952d4_0_44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8" name="Google Shape;248;g260dd7952d4_0_4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60dd7952d4_0_45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9" name="Google Shape;259;g260dd7952d4_0_4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60dd7952d4_0_459: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6" name="Google Shape;266;g260dd7952d4_0_4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60dd7952d4_0_468: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3" name="Google Shape;273;g260dd7952d4_0_4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60dd7952d4_0_477: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0" name="Google Shape;280;g260dd7952d4_0_4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60dd7952d4_0_486: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7" name="Google Shape;287;g260dd7952d4_0_4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60dd7952d4_0_495: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4" name="Google Shape;294;g260dd7952d4_0_49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60dd7952d4_0_504: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2" name="Google Shape;302;g260dd7952d4_0_50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60dd7952d4_0_513: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9" name="Google Shape;309;g260dd7952d4_0_5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60dd7952d4_0_522: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6" name="Google Shape;316;g260dd7952d4_0_5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60dd7952d4_0_725: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6" name="Google Shape;96;g260dd7952d4_0_7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60dd7952d4_0_531: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3" name="Google Shape;323;g260dd7952d4_0_5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60dd7952d4_0_54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0" name="Google Shape;330;g260dd7952d4_0_5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60dd7952d4_0_549: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7" name="Google Shape;337;g260dd7952d4_0_5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60dd7952d4_0_558: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4" name="Google Shape;344;g260dd7952d4_0_5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60dd7952d4_0_567: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1" name="Google Shape;351;g260dd7952d4_0_5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60dd7952d4_0_734: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3" name="Google Shape;103;g260dd7952d4_0_7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60dd7952d4_0_743: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0" name="Google Shape;110;g260dd7952d4_0_7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60dd7952d4_0_752: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7" name="Google Shape;117;g260dd7952d4_0_7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60dd7952d4_0_763: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4" name="Google Shape;124;g260dd7952d4_0_7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60dd7952d4_0_775: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4" name="Google Shape;134;g260dd7952d4_0_7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60dd7952d4_0_34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1" name="Google Shape;141;g260dd7952d4_0_3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g260dd7952d4_0_79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3" name="Google Shape;33;g260dd7952d4_0_79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34" name="Google Shape;34;g260dd7952d4_0_79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g260dd7952d4_0_79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7" name="Google Shape;37;g260dd7952d4_0_799"/>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 name="Google Shape;38;g260dd7952d4_0_799"/>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9" name="Google Shape;39;g260dd7952d4_0_79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g260dd7952d4_0_80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42" name="Google Shape;42;g260dd7952d4_0_80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g260dd7952d4_0_80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5" name="Google Shape;45;g260dd7952d4_0_80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6" name="Google Shape;46;g260dd7952d4_0_80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sp>
        <p:nvSpPr>
          <p:cNvPr id="48" name="Google Shape;48;g260dd7952d4_0_811"/>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49" name="Google Shape;49;g260dd7952d4_0_8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g260dd7952d4_0_81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 name="Google Shape;52;g260dd7952d4_0_814"/>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53" name="Google Shape;53;g260dd7952d4_0_814"/>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 name="Google Shape;54;g260dd7952d4_0_814"/>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55" name="Google Shape;55;g260dd7952d4_0_81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g260dd7952d4_0_82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58" name="Google Shape;58;g260dd7952d4_0_8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g260dd7952d4_0_823"/>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61" name="Google Shape;61;g260dd7952d4_0_823"/>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62" name="Google Shape;62;g260dd7952d4_0_8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g260dd7952d4_0_8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14"/>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71"/>
        <p:cNvGrpSpPr/>
        <p:nvPr/>
      </p:nvGrpSpPr>
      <p:grpSpPr>
        <a:xfrm>
          <a:off x="0" y="0"/>
          <a:ext cx="0" cy="0"/>
          <a:chOff x="0" y="0"/>
          <a:chExt cx="0" cy="0"/>
        </a:xfrm>
      </p:grpSpPr>
      <p:sp>
        <p:nvSpPr>
          <p:cNvPr id="72" name="Google Shape;72;g260dd7952d4_0_835"/>
          <p:cNvSpPr/>
          <p:nvPr/>
        </p:nvSpPr>
        <p:spPr>
          <a:xfrm>
            <a:off x="0" y="0"/>
            <a:ext cx="12188100" cy="6858000"/>
          </a:xfrm>
          <a:prstGeom prst="rect">
            <a:avLst/>
          </a:prstGeom>
          <a:solidFill>
            <a:srgbClr val="18112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73" name="Google Shape;73;g260dd7952d4_0_835" descr="A picture containing outdoor, night sky&#10;&#10;Description automatically generated"/>
          <p:cNvPicPr preferRelativeResize="0"/>
          <p:nvPr/>
        </p:nvPicPr>
        <p:blipFill rotWithShape="1">
          <a:blip r:embed="rId2">
            <a:alphaModFix amt="30000"/>
          </a:blip>
          <a:srcRect/>
          <a:stretch/>
        </p:blipFill>
        <p:spPr>
          <a:xfrm>
            <a:off x="-3823" y="1"/>
            <a:ext cx="12191999" cy="68579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74"/>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75"/>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76"/>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77"/>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7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1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1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1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1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g260dd7952d4_0_788"/>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26" name="Google Shape;26;g260dd7952d4_0_788"/>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27" name="Google Shape;27;g260dd7952d4_0_78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g260dd7952d4_0_792"/>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30" name="Google Shape;30;g260dd7952d4_0_79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447421"/>
            <a:ext cx="10406100" cy="1325700"/>
          </a:xfrm>
          <a:prstGeom prst="rect">
            <a:avLst/>
          </a:prstGeom>
          <a:noFill/>
          <a:ln>
            <a:noFill/>
          </a:ln>
        </p:spPr>
        <p:txBody>
          <a:bodyPr spcFirstLastPara="1" wrap="square" lIns="91425" tIns="45700" rIns="91425" bIns="45700" anchor="t" anchorCtr="0">
            <a:normAutofit/>
          </a:bodyPr>
          <a:lstStyle>
            <a:lvl1pPr marR="0" lvl="0" algn="l" rtl="0">
              <a:lnSpc>
                <a:spcPct val="80000"/>
              </a:lnSpc>
              <a:spcBef>
                <a:spcPts val="0"/>
              </a:spcBef>
              <a:spcAft>
                <a:spcPts val="0"/>
              </a:spcAft>
              <a:buClr>
                <a:srgbClr val="262626"/>
              </a:buClr>
              <a:buSzPts val="4400"/>
              <a:buFont typeface="Arial"/>
              <a:buNone/>
              <a:defRPr sz="4400"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406100" cy="43752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1000"/>
              </a:spcBef>
              <a:spcAft>
                <a:spcPts val="0"/>
              </a:spcAft>
              <a:buClr>
                <a:srgbClr val="262626"/>
              </a:buClr>
              <a:buSzPts val="2000"/>
              <a:buFont typeface="Arial"/>
              <a:buNone/>
              <a:defRPr sz="2000" b="1" i="0" u="none" strike="noStrike" cap="none">
                <a:solidFill>
                  <a:srgbClr val="262626"/>
                </a:solidFill>
                <a:latin typeface="Arial"/>
                <a:ea typeface="Arial"/>
                <a:cs typeface="Arial"/>
                <a:sym typeface="Arial"/>
              </a:defRPr>
            </a:lvl1pPr>
            <a:lvl2pPr marL="914400" marR="0" lvl="1" indent="-228600" algn="l" rtl="0">
              <a:lnSpc>
                <a:spcPct val="110000"/>
              </a:lnSpc>
              <a:spcBef>
                <a:spcPts val="500"/>
              </a:spcBef>
              <a:spcAft>
                <a:spcPts val="0"/>
              </a:spcAft>
              <a:buClr>
                <a:srgbClr val="262626"/>
              </a:buClr>
              <a:buSzPts val="3200"/>
              <a:buFont typeface="Arial"/>
              <a:buNone/>
              <a:defRPr sz="3200" b="0" i="0" u="none" strike="noStrike" cap="none">
                <a:solidFill>
                  <a:srgbClr val="262626"/>
                </a:solidFill>
                <a:latin typeface="Arial"/>
                <a:ea typeface="Arial"/>
                <a:cs typeface="Arial"/>
                <a:sym typeface="Arial"/>
              </a:defRPr>
            </a:lvl2pPr>
            <a:lvl3pPr marL="1371600" marR="0" lvl="2" indent="-228600" algn="l" rtl="0">
              <a:lnSpc>
                <a:spcPct val="110000"/>
              </a:lnSpc>
              <a:spcBef>
                <a:spcPts val="500"/>
              </a:spcBef>
              <a:spcAft>
                <a:spcPts val="0"/>
              </a:spcAft>
              <a:buClr>
                <a:srgbClr val="262626"/>
              </a:buClr>
              <a:buSzPts val="2000"/>
              <a:buFont typeface="Arial"/>
              <a:buNone/>
              <a:defRPr sz="2000" b="0" i="0" u="none" strike="noStrike" cap="none">
                <a:solidFill>
                  <a:srgbClr val="262626"/>
                </a:solidFill>
                <a:latin typeface="Arial"/>
                <a:ea typeface="Arial"/>
                <a:cs typeface="Arial"/>
                <a:sym typeface="Arial"/>
              </a:defRPr>
            </a:lvl3pPr>
            <a:lvl4pPr marL="1828800" marR="0" lvl="3" indent="-228600" algn="l" rtl="0">
              <a:lnSpc>
                <a:spcPct val="110000"/>
              </a:lnSpc>
              <a:spcBef>
                <a:spcPts val="500"/>
              </a:spcBef>
              <a:spcAft>
                <a:spcPts val="0"/>
              </a:spcAft>
              <a:buClr>
                <a:srgbClr val="262626"/>
              </a:buClr>
              <a:buSzPts val="1600"/>
              <a:buFont typeface="Arial"/>
              <a:buNone/>
              <a:defRPr sz="1600" b="0" i="0" u="none" strike="noStrike" cap="none">
                <a:solidFill>
                  <a:srgbClr val="262626"/>
                </a:solidFill>
                <a:latin typeface="Arial"/>
                <a:ea typeface="Arial"/>
                <a:cs typeface="Arial"/>
                <a:sym typeface="Arial"/>
              </a:defRPr>
            </a:lvl4pPr>
            <a:lvl5pPr marL="2286000" marR="0" lvl="4" indent="-228600" algn="l" rtl="0">
              <a:lnSpc>
                <a:spcPct val="110000"/>
              </a:lnSpc>
              <a:spcBef>
                <a:spcPts val="500"/>
              </a:spcBef>
              <a:spcAft>
                <a:spcPts val="0"/>
              </a:spcAft>
              <a:buClr>
                <a:srgbClr val="262626"/>
              </a:buClr>
              <a:buSzPts val="1400"/>
              <a:buFont typeface="Arial"/>
              <a:buNone/>
              <a:defRPr sz="1400" b="0" i="0" u="none" strike="noStrike" cap="none">
                <a:solidFill>
                  <a:srgbClr val="26262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ftr" idx="11"/>
          </p:nvPr>
        </p:nvSpPr>
        <p:spPr>
          <a:xfrm>
            <a:off x="7696200" y="6424086"/>
            <a:ext cx="4114800" cy="3651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97">
          <p15:clr>
            <a:srgbClr val="F26B43"/>
          </p15:clr>
        </p15:guide>
        <p15:guide id="4" pos="7083">
          <p15:clr>
            <a:srgbClr val="F26B43"/>
          </p15:clr>
        </p15:guide>
        <p15:guide id="5" orient="horz" pos="3906">
          <p15:clr>
            <a:srgbClr val="F26B43"/>
          </p15:clr>
        </p15:guide>
        <p15:guide id="6" pos="2207">
          <p15:clr>
            <a:srgbClr val="F26B43"/>
          </p15:clr>
        </p15:guide>
        <p15:guide id="7" pos="5450">
          <p15:clr>
            <a:srgbClr val="F26B43"/>
          </p15:clr>
        </p15:guide>
        <p15:guide id="8" orient="horz" pos="32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20"/>
        <p:cNvGrpSpPr/>
        <p:nvPr/>
      </p:nvGrpSpPr>
      <p:grpSpPr>
        <a:xfrm>
          <a:off x="0" y="0"/>
          <a:ext cx="0" cy="0"/>
          <a:chOff x="0" y="0"/>
          <a:chExt cx="0" cy="0"/>
        </a:xfrm>
      </p:grpSpPr>
      <p:sp>
        <p:nvSpPr>
          <p:cNvPr id="21" name="Google Shape;21;g260dd7952d4_0_78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22" name="Google Shape;22;g260dd7952d4_0_78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23" name="Google Shape;23;g260dd7952d4_0_78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66"/>
        <p:cNvGrpSpPr/>
        <p:nvPr/>
      </p:nvGrpSpPr>
      <p:grpSpPr>
        <a:xfrm>
          <a:off x="0" y="0"/>
          <a:ext cx="0" cy="0"/>
          <a:chOff x="0" y="0"/>
          <a:chExt cx="0" cy="0"/>
        </a:xfrm>
      </p:grpSpPr>
      <p:sp>
        <p:nvSpPr>
          <p:cNvPr id="67" name="Google Shape;67;g260dd7952d4_0_830"/>
          <p:cNvSpPr txBox="1">
            <a:spLocks noGrp="1"/>
          </p:cNvSpPr>
          <p:nvPr>
            <p:ph type="title"/>
          </p:nvPr>
        </p:nvSpPr>
        <p:spPr>
          <a:xfrm>
            <a:off x="838200" y="447421"/>
            <a:ext cx="10406100" cy="1325700"/>
          </a:xfrm>
          <a:prstGeom prst="rect">
            <a:avLst/>
          </a:prstGeom>
          <a:noFill/>
          <a:ln>
            <a:noFill/>
          </a:ln>
        </p:spPr>
        <p:txBody>
          <a:bodyPr spcFirstLastPara="1" wrap="square" lIns="91425" tIns="45700" rIns="91425" bIns="45700" anchor="t" anchorCtr="0">
            <a:normAutofit/>
          </a:bodyPr>
          <a:lstStyle>
            <a:lvl1pPr marR="0" lvl="0" algn="l" rtl="0">
              <a:lnSpc>
                <a:spcPct val="80000"/>
              </a:lnSpc>
              <a:spcBef>
                <a:spcPts val="0"/>
              </a:spcBef>
              <a:spcAft>
                <a:spcPts val="0"/>
              </a:spcAft>
              <a:buClr>
                <a:srgbClr val="262626"/>
              </a:buClr>
              <a:buSzPts val="4400"/>
              <a:buFont typeface="Arial"/>
              <a:buNone/>
              <a:defRPr sz="4400" b="0" i="0" u="none" strike="noStrike" cap="none">
                <a:solidFill>
                  <a:srgbClr val="262626"/>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68" name="Google Shape;68;g260dd7952d4_0_830"/>
          <p:cNvSpPr txBox="1">
            <a:spLocks noGrp="1"/>
          </p:cNvSpPr>
          <p:nvPr>
            <p:ph type="body" idx="1"/>
          </p:nvPr>
        </p:nvSpPr>
        <p:spPr>
          <a:xfrm>
            <a:off x="838200" y="1825625"/>
            <a:ext cx="10406100" cy="43752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1100"/>
              </a:spcBef>
              <a:spcAft>
                <a:spcPts val="0"/>
              </a:spcAft>
              <a:buClr>
                <a:srgbClr val="262626"/>
              </a:buClr>
              <a:buSzPts val="2000"/>
              <a:buFont typeface="Arial"/>
              <a:buNone/>
              <a:defRPr sz="2000" b="1" i="0" u="none" strike="noStrike" cap="none">
                <a:solidFill>
                  <a:srgbClr val="262626"/>
                </a:solidFill>
                <a:latin typeface="Arial"/>
                <a:ea typeface="Arial"/>
                <a:cs typeface="Arial"/>
                <a:sym typeface="Arial"/>
              </a:defRPr>
            </a:lvl1pPr>
            <a:lvl2pPr marL="914400" marR="0" lvl="1" indent="-228600" algn="l" rtl="0">
              <a:lnSpc>
                <a:spcPct val="110000"/>
              </a:lnSpc>
              <a:spcBef>
                <a:spcPts val="500"/>
              </a:spcBef>
              <a:spcAft>
                <a:spcPts val="0"/>
              </a:spcAft>
              <a:buClr>
                <a:srgbClr val="262626"/>
              </a:buClr>
              <a:buSzPts val="3200"/>
              <a:buFont typeface="Arial"/>
              <a:buNone/>
              <a:defRPr sz="3200" b="0" i="0" u="none" strike="noStrike" cap="none">
                <a:solidFill>
                  <a:srgbClr val="262626"/>
                </a:solidFill>
                <a:latin typeface="Arial"/>
                <a:ea typeface="Arial"/>
                <a:cs typeface="Arial"/>
                <a:sym typeface="Arial"/>
              </a:defRPr>
            </a:lvl2pPr>
            <a:lvl3pPr marL="1371600" marR="0" lvl="2" indent="-228600" algn="l" rtl="0">
              <a:lnSpc>
                <a:spcPct val="110000"/>
              </a:lnSpc>
              <a:spcBef>
                <a:spcPts val="500"/>
              </a:spcBef>
              <a:spcAft>
                <a:spcPts val="0"/>
              </a:spcAft>
              <a:buClr>
                <a:srgbClr val="262626"/>
              </a:buClr>
              <a:buSzPts val="2000"/>
              <a:buFont typeface="Arial"/>
              <a:buNone/>
              <a:defRPr sz="2000" b="0" i="0" u="none" strike="noStrike" cap="none">
                <a:solidFill>
                  <a:srgbClr val="262626"/>
                </a:solidFill>
                <a:latin typeface="Arial"/>
                <a:ea typeface="Arial"/>
                <a:cs typeface="Arial"/>
                <a:sym typeface="Arial"/>
              </a:defRPr>
            </a:lvl3pPr>
            <a:lvl4pPr marL="1828800" marR="0" lvl="3" indent="-228600" algn="l" rtl="0">
              <a:lnSpc>
                <a:spcPct val="110000"/>
              </a:lnSpc>
              <a:spcBef>
                <a:spcPts val="500"/>
              </a:spcBef>
              <a:spcAft>
                <a:spcPts val="0"/>
              </a:spcAft>
              <a:buClr>
                <a:srgbClr val="262626"/>
              </a:buClr>
              <a:buSzPts val="1600"/>
              <a:buFont typeface="Arial"/>
              <a:buNone/>
              <a:defRPr sz="1600" b="0" i="0" u="none" strike="noStrike" cap="none">
                <a:solidFill>
                  <a:srgbClr val="262626"/>
                </a:solidFill>
                <a:latin typeface="Arial"/>
                <a:ea typeface="Arial"/>
                <a:cs typeface="Arial"/>
                <a:sym typeface="Arial"/>
              </a:defRPr>
            </a:lvl4pPr>
            <a:lvl5pPr marL="2286000" marR="0" lvl="4" indent="-228600" algn="l" rtl="0">
              <a:lnSpc>
                <a:spcPct val="110000"/>
              </a:lnSpc>
              <a:spcBef>
                <a:spcPts val="500"/>
              </a:spcBef>
              <a:spcAft>
                <a:spcPts val="0"/>
              </a:spcAft>
              <a:buClr>
                <a:srgbClr val="262626"/>
              </a:buClr>
              <a:buSzPts val="1500"/>
              <a:buFont typeface="Arial"/>
              <a:buNone/>
              <a:defRPr sz="1500" b="0" i="0" u="none" strike="noStrike" cap="none">
                <a:solidFill>
                  <a:srgbClr val="262626"/>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9" name="Google Shape;69;g260dd7952d4_0_830"/>
          <p:cNvSpPr txBox="1">
            <a:spLocks noGrp="1"/>
          </p:cNvSpPr>
          <p:nvPr>
            <p:ph type="ftr" idx="11"/>
          </p:nvPr>
        </p:nvSpPr>
        <p:spPr>
          <a:xfrm>
            <a:off x="7696200" y="6424086"/>
            <a:ext cx="4114800" cy="3651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500"/>
              <a:buNone/>
              <a:defRPr sz="1100" b="0" i="0" u="none" strike="noStrike" cap="none">
                <a:solidFill>
                  <a:srgbClr val="7F7F7F"/>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97">
          <p15:clr>
            <a:srgbClr val="F26B43"/>
          </p15:clr>
        </p15:guide>
        <p15:guide id="4" pos="7083">
          <p15:clr>
            <a:srgbClr val="F26B43"/>
          </p15:clr>
        </p15:guide>
        <p15:guide id="5" orient="horz" pos="3906">
          <p15:clr>
            <a:srgbClr val="F26B43"/>
          </p15:clr>
        </p15:guide>
        <p15:guide id="6" pos="2207">
          <p15:clr>
            <a:srgbClr val="F26B43"/>
          </p15:clr>
        </p15:guide>
        <p15:guide id="7" pos="5450">
          <p15:clr>
            <a:srgbClr val="F26B43"/>
          </p15:clr>
        </p15:guide>
        <p15:guide id="8" orient="horz" pos="32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instagram.com/justinedufourlapointe/?hl=en" TargetMode="External"/><Relationship Id="rId7" Type="http://schemas.openxmlformats.org/officeDocument/2006/relationships/hyperlink" Target="https://www.instagram.com/mia_vallee/reels/" TargetMode="Externa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hyperlink" Target="https://www.instagram.com/ivanieblondin/" TargetMode="External"/><Relationship Id="rId5" Type="http://schemas.openxmlformats.org/officeDocument/2006/relationships/hyperlink" Target="https://www.instagram.com/markmcmorris/" TargetMode="External"/><Relationship Id="rId10" Type="http://schemas.openxmlformats.org/officeDocument/2006/relationships/image" Target="../media/image5.png"/><Relationship Id="rId4" Type="http://schemas.openxmlformats.org/officeDocument/2006/relationships/hyperlink" Target="https://www.instagram.com/pipergilles/" TargetMode="Externa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instagram.com/justinedufourlapointe/?hl=en" TargetMode="External"/><Relationship Id="rId7" Type="http://schemas.openxmlformats.org/officeDocument/2006/relationships/hyperlink" Target="https://www.instagram.com/mia_vallee/reels/"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hyperlink" Target="https://www.instagram.com/ivanieblondin/" TargetMode="External"/><Relationship Id="rId11" Type="http://schemas.openxmlformats.org/officeDocument/2006/relationships/image" Target="../media/image5.png"/><Relationship Id="rId5" Type="http://schemas.openxmlformats.org/officeDocument/2006/relationships/hyperlink" Target="https://www.instagram.com/markmcmorris/" TargetMode="External"/><Relationship Id="rId10" Type="http://schemas.openxmlformats.org/officeDocument/2006/relationships/image" Target="../media/image13.png"/><Relationship Id="rId4" Type="http://schemas.openxmlformats.org/officeDocument/2006/relationships/hyperlink" Target="https://www.instagram.com/pipergilles/" TargetMode="Externa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twitter.com/natspooner5" TargetMode="Externa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hyperlink" Target="https://twitter.com/ShannonSzabados" TargetMode="External"/><Relationship Id="rId10" Type="http://schemas.openxmlformats.org/officeDocument/2006/relationships/image" Target="../media/image5.png"/><Relationship Id="rId4" Type="http://schemas.openxmlformats.org/officeDocument/2006/relationships/hyperlink" Target="https://twitter.com/MikaelKingsbury" TargetMode="Externa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youtube.com/@kingsleysc" TargetMode="External"/><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hyperlink" Target="https://www.youtube.com/user/markmcmorris" TargetMode="External"/><Relationship Id="rId5" Type="http://schemas.openxmlformats.org/officeDocument/2006/relationships/hyperlink" Target="https://www.youtube.com/channel/UCWZJ3gGYI_Qd36YeM_sKbZQ" TargetMode="External"/><Relationship Id="rId4" Type="http://schemas.openxmlformats.org/officeDocument/2006/relationships/hyperlink" Target="https://www.youtube.com/channel/UCERfmOcylnRriq1GgO4qBTg" TargetMode="Externa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hyperlink" Target="https://www.tiktok.com/@sarahnurse?" TargetMode="External"/><Relationship Id="rId5" Type="http://schemas.openxmlformats.org/officeDocument/2006/relationships/hyperlink" Target="https://www.tiktok.com/@markmcmorris?lang=en" TargetMode="External"/><Relationship Id="rId10" Type="http://schemas.openxmlformats.org/officeDocument/2006/relationships/image" Target="../media/image5.png"/><Relationship Id="rId4" Type="http://schemas.openxmlformats.org/officeDocument/2006/relationships/hyperlink" Target="https://www.tiktok.com/@pipergilles?" TargetMode="Externa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instagram.com/p/Cq5Wam_NrZ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hyperlink" Target="https://business.facebook.com/help/media/topics/account/verification/request_verified_badge" TargetMode="External"/><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profile.php?id=100044484037426" TargetMode="External"/><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hyperlink" Target="https://www.facebook.com/MaxenceParrot" TargetMode="External"/><Relationship Id="rId4" Type="http://schemas.openxmlformats.org/officeDocument/2006/relationships/hyperlink" Target="https://www.facebook.com/MLajoieZLagh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6" descr="Aerial view of Santiago skyline at sunset with Costanera skyscraper - Santiago, Chile"/>
          <p:cNvPicPr preferRelativeResize="0"/>
          <p:nvPr/>
        </p:nvPicPr>
        <p:blipFill rotWithShape="1">
          <a:blip r:embed="rId3">
            <a:alphaModFix/>
          </a:blip>
          <a:srcRect t="14867" r="3546" b="20156"/>
          <a:stretch/>
        </p:blipFill>
        <p:spPr>
          <a:xfrm>
            <a:off x="-1" y="1"/>
            <a:ext cx="12192001" cy="6858000"/>
          </a:xfrm>
          <a:prstGeom prst="rect">
            <a:avLst/>
          </a:prstGeom>
          <a:noFill/>
          <a:ln>
            <a:noFill/>
          </a:ln>
        </p:spPr>
      </p:pic>
      <p:sp>
        <p:nvSpPr>
          <p:cNvPr id="85" name="Google Shape;85;p6"/>
          <p:cNvSpPr txBox="1"/>
          <p:nvPr/>
        </p:nvSpPr>
        <p:spPr>
          <a:xfrm>
            <a:off x="869925" y="1082300"/>
            <a:ext cx="7502400" cy="2935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62626"/>
              </a:buClr>
              <a:buSzPts val="3800"/>
              <a:buFont typeface="Arial"/>
              <a:buNone/>
            </a:pPr>
            <a:r>
              <a:rPr lang="en-CA" sz="4000" b="1" dirty="0">
                <a:solidFill>
                  <a:srgbClr val="E8112D"/>
                </a:solidFill>
                <a:latin typeface="Stratum2 Black" panose="020B0506030000020004" pitchFamily="34" charset="0"/>
              </a:rPr>
              <a:t>AT-GAMES SOCIAL MEDIA GUIDELINES</a:t>
            </a:r>
            <a:endParaRPr sz="1600" b="1" i="0" u="none" strike="noStrike" cap="none" dirty="0">
              <a:solidFill>
                <a:srgbClr val="E8112D"/>
              </a:solidFill>
              <a:latin typeface="Stratum2 Black" panose="020B0506030000020004" pitchFamily="34" charset="0"/>
            </a:endParaRPr>
          </a:p>
          <a:p>
            <a:pPr marL="0" marR="0" lvl="0" indent="0" algn="l" rtl="0">
              <a:lnSpc>
                <a:spcPct val="80000"/>
              </a:lnSpc>
              <a:spcBef>
                <a:spcPts val="0"/>
              </a:spcBef>
              <a:spcAft>
                <a:spcPts val="0"/>
              </a:spcAft>
              <a:buClr>
                <a:srgbClr val="262626"/>
              </a:buClr>
              <a:buSzPts val="1800"/>
              <a:buFont typeface="Arial"/>
              <a:buNone/>
            </a:pPr>
            <a:endParaRPr sz="1800" dirty="0">
              <a:solidFill>
                <a:srgbClr val="262626"/>
              </a:solidFill>
            </a:endParaRPr>
          </a:p>
          <a:p>
            <a:pPr marL="0" marR="0" lvl="0" indent="0" algn="l" rtl="0">
              <a:lnSpc>
                <a:spcPct val="80000"/>
              </a:lnSpc>
              <a:spcBef>
                <a:spcPts val="0"/>
              </a:spcBef>
              <a:spcAft>
                <a:spcPts val="0"/>
              </a:spcAft>
              <a:buClr>
                <a:srgbClr val="262626"/>
              </a:buClr>
              <a:buSzPts val="1800"/>
              <a:buFont typeface="Arial"/>
              <a:buNone/>
            </a:pPr>
            <a:r>
              <a:rPr lang="en-CA" sz="1800" dirty="0">
                <a:solidFill>
                  <a:schemeClr val="bg1"/>
                </a:solidFill>
                <a:latin typeface="Stratum2 Black" panose="020B0506030000020004" pitchFamily="34" charset="0"/>
                <a:ea typeface="National Book" panose="02000503000000020004" pitchFamily="50" charset="0"/>
              </a:rPr>
              <a:t>TEAM CANADA</a:t>
            </a:r>
            <a:r>
              <a:rPr lang="en-CA" sz="1800" b="0" i="0" u="none" strike="noStrike" cap="none" dirty="0">
                <a:solidFill>
                  <a:schemeClr val="bg1"/>
                </a:solidFill>
                <a:latin typeface="Stratum2 Black" panose="020B0506030000020004" pitchFamily="34" charset="0"/>
                <a:ea typeface="National Book" panose="02000503000000020004" pitchFamily="50" charset="0"/>
                <a:sym typeface="Arial"/>
              </a:rPr>
              <a:t> / </a:t>
            </a:r>
            <a:r>
              <a:rPr lang="en-CA" sz="1800" b="1" dirty="0">
                <a:solidFill>
                  <a:schemeClr val="bg1"/>
                </a:solidFill>
                <a:latin typeface="Stratum2 Black" panose="020B0506030000020004" pitchFamily="34" charset="0"/>
                <a:ea typeface="National Book" panose="02000503000000020004" pitchFamily="50" charset="0"/>
              </a:rPr>
              <a:t>AUGUST 2023</a:t>
            </a:r>
            <a:endParaRPr sz="1400" b="0" i="0" u="none" strike="noStrike" cap="none" dirty="0">
              <a:solidFill>
                <a:schemeClr val="bg1"/>
              </a:solidFill>
              <a:latin typeface="Stratum2 Black" panose="020B0506030000020004" pitchFamily="34" charset="0"/>
              <a:ea typeface="National Book" panose="02000503000000020004" pitchFamily="50" charset="0"/>
              <a:sym typeface="Arial"/>
            </a:endParaRPr>
          </a:p>
        </p:txBody>
      </p:sp>
      <p:pic>
        <p:nvPicPr>
          <p:cNvPr id="86" name="Google Shape;86;p6"/>
          <p:cNvPicPr preferRelativeResize="0"/>
          <p:nvPr/>
        </p:nvPicPr>
        <p:blipFill rotWithShape="1">
          <a:blip r:embed="rId4">
            <a:alphaModFix/>
          </a:blip>
          <a:srcRect/>
          <a:stretch/>
        </p:blipFill>
        <p:spPr>
          <a:xfrm>
            <a:off x="8372371" y="678102"/>
            <a:ext cx="2882059" cy="16484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260dd7952d4_0_363"/>
          <p:cNvSpPr txBox="1">
            <a:spLocks noGrp="1"/>
          </p:cNvSpPr>
          <p:nvPr>
            <p:ph type="title" idx="4294967295"/>
          </p:nvPr>
        </p:nvSpPr>
        <p:spPr>
          <a:xfrm>
            <a:off x="415600" y="593367"/>
            <a:ext cx="113607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INSTAGRAM</a:t>
            </a:r>
            <a:endParaRPr dirty="0">
              <a:solidFill>
                <a:schemeClr val="lt1"/>
              </a:solidFill>
              <a:latin typeface="Stratum2 Black" panose="020B0506030000020004" pitchFamily="34" charset="0"/>
            </a:endParaRPr>
          </a:p>
        </p:txBody>
      </p:sp>
      <p:sp>
        <p:nvSpPr>
          <p:cNvPr id="153" name="Google Shape;153;g260dd7952d4_0_363"/>
          <p:cNvSpPr txBox="1"/>
          <p:nvPr/>
        </p:nvSpPr>
        <p:spPr>
          <a:xfrm>
            <a:off x="415600" y="1245275"/>
            <a:ext cx="6793500" cy="4595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800" b="1" dirty="0">
                <a:solidFill>
                  <a:schemeClr val="lt1"/>
                </a:solidFill>
                <a:latin typeface="Stratum2 Black" panose="020B0506030000020004" pitchFamily="34" charset="0"/>
              </a:rPr>
              <a:t>Summary</a:t>
            </a:r>
            <a:endParaRPr sz="1800" b="1" dirty="0">
              <a:solidFill>
                <a:schemeClr val="lt1"/>
              </a:solidFill>
              <a:latin typeface="Stratum2 Black" panose="020B0506030000020004" pitchFamily="34" charset="0"/>
            </a:endParaRPr>
          </a:p>
          <a:p>
            <a:pPr marL="609600" lvl="0" indent="-419100" algn="l" rtl="0">
              <a:spcBef>
                <a:spcPts val="0"/>
              </a:spcBef>
              <a:spcAft>
                <a:spcPts val="0"/>
              </a:spcAft>
              <a:buClr>
                <a:schemeClr val="lt1"/>
              </a:buClr>
              <a:buSzPts val="1800"/>
              <a:buChar char="●"/>
            </a:pPr>
            <a:r>
              <a:rPr lang="en-CA" sz="1800" dirty="0">
                <a:solidFill>
                  <a:schemeClr val="lt1"/>
                </a:solidFill>
                <a:latin typeface="Stratum2 Black" panose="020B0506030000020004" pitchFamily="34" charset="0"/>
              </a:rPr>
              <a:t>Most established channel with greatest reach and user base</a:t>
            </a:r>
            <a:endParaRPr sz="1800" dirty="0">
              <a:solidFill>
                <a:schemeClr val="lt1"/>
              </a:solidFill>
              <a:latin typeface="Stratum2 Black" panose="020B0506030000020004" pitchFamily="34" charset="0"/>
            </a:endParaRPr>
          </a:p>
          <a:p>
            <a:pPr marL="609600" lvl="0" indent="-419100" algn="l" rtl="0">
              <a:spcBef>
                <a:spcPts val="0"/>
              </a:spcBef>
              <a:spcAft>
                <a:spcPts val="0"/>
              </a:spcAft>
              <a:buClr>
                <a:schemeClr val="lt1"/>
              </a:buClr>
              <a:buSzPts val="1800"/>
              <a:buChar char="●"/>
            </a:pPr>
            <a:r>
              <a:rPr lang="en-CA" sz="1800" dirty="0">
                <a:solidFill>
                  <a:schemeClr val="lt1"/>
                </a:solidFill>
                <a:latin typeface="Stratum2 Black" panose="020B0506030000020004" pitchFamily="34" charset="0"/>
              </a:rPr>
              <a:t>Photo &amp; video-sharing social networking service owned by Facebook (videos = Reels) </a:t>
            </a:r>
            <a:endParaRPr sz="1800" dirty="0">
              <a:solidFill>
                <a:schemeClr val="lt1"/>
              </a:solidFill>
              <a:latin typeface="Stratum2 Black" panose="020B0506030000020004" pitchFamily="34" charset="0"/>
            </a:endParaRPr>
          </a:p>
          <a:p>
            <a:pPr marL="609600" lvl="0" indent="-419100" algn="l" rtl="0">
              <a:spcBef>
                <a:spcPts val="0"/>
              </a:spcBef>
              <a:spcAft>
                <a:spcPts val="0"/>
              </a:spcAft>
              <a:buClr>
                <a:schemeClr val="lt1"/>
              </a:buClr>
              <a:buSzPts val="1800"/>
              <a:buChar char="●"/>
            </a:pPr>
            <a:r>
              <a:rPr lang="en-CA" sz="1800" dirty="0">
                <a:solidFill>
                  <a:schemeClr val="lt1"/>
                </a:solidFill>
                <a:latin typeface="Stratum2 Black" panose="020B0506030000020004" pitchFamily="34" charset="0"/>
              </a:rPr>
              <a:t>Huge international popularity, making it great for brands/influencers</a:t>
            </a:r>
            <a:endParaRPr sz="1600" dirty="0">
              <a:solidFill>
                <a:schemeClr val="lt1"/>
              </a:solidFill>
              <a:latin typeface="Stratum2 Black" panose="020B0506030000020004" pitchFamily="34" charset="0"/>
            </a:endParaRPr>
          </a:p>
          <a:p>
            <a:pPr marL="609600" lvl="0" indent="-419100" algn="l" rtl="0">
              <a:spcBef>
                <a:spcPts val="0"/>
              </a:spcBef>
              <a:spcAft>
                <a:spcPts val="0"/>
              </a:spcAft>
              <a:buClr>
                <a:schemeClr val="lt1"/>
              </a:buClr>
              <a:buSzPts val="1800"/>
              <a:buChar char="●"/>
            </a:pPr>
            <a:r>
              <a:rPr lang="en-CA" sz="1800" dirty="0">
                <a:solidFill>
                  <a:schemeClr val="lt1"/>
                </a:solidFill>
                <a:latin typeface="Stratum2 Black" panose="020B0506030000020004" pitchFamily="34" charset="0"/>
              </a:rPr>
              <a:t>Was the fastest growing platform; now second behind TikTok</a:t>
            </a:r>
            <a:endParaRPr sz="1800" dirty="0">
              <a:solidFill>
                <a:schemeClr val="lt1"/>
              </a:solidFill>
              <a:latin typeface="Stratum2 Black" panose="020B0506030000020004" pitchFamily="34" charset="0"/>
            </a:endParaRPr>
          </a:p>
          <a:p>
            <a:pPr marL="0" lvl="0" indent="0" algn="l" rtl="0">
              <a:spcBef>
                <a:spcPts val="0"/>
              </a:spcBef>
              <a:spcAft>
                <a:spcPts val="0"/>
              </a:spcAft>
              <a:buNone/>
            </a:pPr>
            <a:endParaRPr sz="1800" b="1" dirty="0">
              <a:solidFill>
                <a:schemeClr val="lt1"/>
              </a:solidFill>
              <a:latin typeface="Stratum2 Black" panose="020B0506030000020004" pitchFamily="34" charset="0"/>
            </a:endParaRPr>
          </a:p>
          <a:p>
            <a:pPr marL="0" lvl="0" indent="0" algn="l" rtl="0">
              <a:spcBef>
                <a:spcPts val="0"/>
              </a:spcBef>
              <a:spcAft>
                <a:spcPts val="0"/>
              </a:spcAft>
              <a:buNone/>
            </a:pPr>
            <a:r>
              <a:rPr lang="en-CA" sz="1800" b="1" dirty="0">
                <a:solidFill>
                  <a:schemeClr val="lt1"/>
                </a:solidFill>
                <a:latin typeface="Stratum2 Black" panose="020B0506030000020004" pitchFamily="34" charset="0"/>
              </a:rPr>
              <a:t>Best practices</a:t>
            </a:r>
            <a:endParaRPr sz="1800" b="1" dirty="0">
              <a:solidFill>
                <a:schemeClr val="lt1"/>
              </a:solidFill>
              <a:latin typeface="Stratum2 Black" panose="020B0506030000020004" pitchFamily="34" charset="0"/>
            </a:endParaRPr>
          </a:p>
          <a:p>
            <a:pPr marL="609600" lvl="0" indent="-419100" algn="l" rtl="0">
              <a:spcBef>
                <a:spcPts val="0"/>
              </a:spcBef>
              <a:spcAft>
                <a:spcPts val="0"/>
              </a:spcAft>
              <a:buClr>
                <a:schemeClr val="lt1"/>
              </a:buClr>
              <a:buSzPts val="1800"/>
              <a:buChar char="●"/>
            </a:pPr>
            <a:r>
              <a:rPr lang="en-CA" sz="1800" dirty="0">
                <a:solidFill>
                  <a:schemeClr val="lt1"/>
                </a:solidFill>
                <a:latin typeface="Stratum2 Black" panose="020B0506030000020004" pitchFamily="34" charset="0"/>
              </a:rPr>
              <a:t>Have a cohesive look &amp; feel for a stronger brand</a:t>
            </a:r>
            <a:endParaRPr sz="1800" dirty="0">
              <a:solidFill>
                <a:schemeClr val="lt1"/>
              </a:solidFill>
              <a:latin typeface="Stratum2 Black" panose="020B0506030000020004" pitchFamily="34" charset="0"/>
            </a:endParaRPr>
          </a:p>
          <a:p>
            <a:pPr marL="609600" lvl="0" indent="-419100" algn="l" rtl="0">
              <a:spcBef>
                <a:spcPts val="0"/>
              </a:spcBef>
              <a:spcAft>
                <a:spcPts val="0"/>
              </a:spcAft>
              <a:buClr>
                <a:schemeClr val="lt1"/>
              </a:buClr>
              <a:buSzPts val="1800"/>
              <a:buChar char="●"/>
            </a:pPr>
            <a:r>
              <a:rPr lang="en-CA" sz="1800" dirty="0">
                <a:solidFill>
                  <a:schemeClr val="lt1"/>
                </a:solidFill>
                <a:latin typeface="Stratum2 Black" panose="020B0506030000020004" pitchFamily="34" charset="0"/>
              </a:rPr>
              <a:t>Maximize engagement with IG Stories, questions and quiz stickers, Reels.</a:t>
            </a:r>
            <a:endParaRPr sz="1800" dirty="0">
              <a:solidFill>
                <a:schemeClr val="lt1"/>
              </a:solidFill>
              <a:latin typeface="Stratum2 Black" panose="020B0506030000020004" pitchFamily="34" charset="0"/>
            </a:endParaRPr>
          </a:p>
          <a:p>
            <a:pPr marL="609600" lvl="0" indent="-419100" algn="l" rtl="0">
              <a:spcBef>
                <a:spcPts val="0"/>
              </a:spcBef>
              <a:spcAft>
                <a:spcPts val="0"/>
              </a:spcAft>
              <a:buClr>
                <a:schemeClr val="lt1"/>
              </a:buClr>
              <a:buSzPts val="1800"/>
              <a:buChar char="●"/>
            </a:pPr>
            <a:r>
              <a:rPr lang="en-CA" sz="1800" dirty="0">
                <a:solidFill>
                  <a:schemeClr val="lt1"/>
                </a:solidFill>
                <a:latin typeface="Stratum2 Black" panose="020B0506030000020004" pitchFamily="34" charset="0"/>
              </a:rPr>
              <a:t>Share and create Reels that can be shared on multiple platforms (FB, Tik Tok)</a:t>
            </a:r>
            <a:endParaRPr sz="1800" dirty="0">
              <a:solidFill>
                <a:schemeClr val="lt1"/>
              </a:solidFill>
              <a:latin typeface="Stratum2 Black" panose="020B0506030000020004" pitchFamily="34" charset="0"/>
            </a:endParaRPr>
          </a:p>
          <a:p>
            <a:pPr marL="609600" lvl="0" indent="-419100" algn="l" rtl="0">
              <a:spcBef>
                <a:spcPts val="0"/>
              </a:spcBef>
              <a:spcAft>
                <a:spcPts val="0"/>
              </a:spcAft>
              <a:buClr>
                <a:schemeClr val="lt1"/>
              </a:buClr>
              <a:buSzPts val="1800"/>
              <a:buChar char="●"/>
            </a:pPr>
            <a:r>
              <a:rPr lang="en-CA" sz="1800" dirty="0">
                <a:solidFill>
                  <a:schemeClr val="lt1"/>
                </a:solidFill>
                <a:latin typeface="Stratum2 Black" panose="020B0506030000020004" pitchFamily="34" charset="0"/>
              </a:rPr>
              <a:t>Use # hashtags in moderation (ex: #santiago2023)</a:t>
            </a:r>
            <a:endParaRPr sz="1800" dirty="0">
              <a:solidFill>
                <a:schemeClr val="lt1"/>
              </a:solidFill>
              <a:latin typeface="Stratum2 Black" panose="020B0506030000020004" pitchFamily="34" charset="0"/>
            </a:endParaRPr>
          </a:p>
          <a:p>
            <a:pPr marL="0" lvl="0" indent="0" algn="l" rtl="0">
              <a:spcBef>
                <a:spcPts val="0"/>
              </a:spcBef>
              <a:spcAft>
                <a:spcPts val="0"/>
              </a:spcAft>
              <a:buNone/>
            </a:pPr>
            <a:endParaRPr sz="2300" b="1" dirty="0">
              <a:solidFill>
                <a:schemeClr val="lt1"/>
              </a:solidFill>
            </a:endParaRPr>
          </a:p>
          <a:p>
            <a:pPr marL="0" lvl="0" indent="0" algn="l" rtl="0">
              <a:spcBef>
                <a:spcPts val="0"/>
              </a:spcBef>
              <a:spcAft>
                <a:spcPts val="0"/>
              </a:spcAft>
              <a:buNone/>
            </a:pPr>
            <a:endParaRPr sz="1900" dirty="0">
              <a:solidFill>
                <a:schemeClr val="lt1"/>
              </a:solidFill>
            </a:endParaRPr>
          </a:p>
        </p:txBody>
      </p:sp>
      <p:sp>
        <p:nvSpPr>
          <p:cNvPr id="154" name="Google Shape;154;g260dd7952d4_0_363"/>
          <p:cNvSpPr txBox="1"/>
          <p:nvPr/>
        </p:nvSpPr>
        <p:spPr>
          <a:xfrm>
            <a:off x="415600" y="6037967"/>
            <a:ext cx="7255200" cy="646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CA" sz="1300" dirty="0">
                <a:solidFill>
                  <a:schemeClr val="lt1"/>
                </a:solidFill>
                <a:latin typeface="Stratum2 Black" panose="020B0506030000020004" pitchFamily="34" charset="0"/>
              </a:rPr>
              <a:t>Accounts you should follow for inspiration: J</a:t>
            </a:r>
            <a:r>
              <a:rPr lang="en-CA" sz="1300" u="sng" dirty="0">
                <a:solidFill>
                  <a:schemeClr val="lt1"/>
                </a:solidFill>
                <a:latin typeface="Stratum2 Black" panose="020B0506030000020004" pitchFamily="34" charset="0"/>
                <a:hlinkClick r:id="rId3">
                  <a:extLst>
                    <a:ext uri="{A12FA001-AC4F-418D-AE19-62706E023703}">
                      <ahyp:hlinkClr xmlns:ahyp="http://schemas.microsoft.com/office/drawing/2018/hyperlinkcolor" val="tx"/>
                    </a:ext>
                  </a:extLst>
                </a:hlinkClick>
              </a:rPr>
              <a:t>ustine Dufour-Lapointe</a:t>
            </a:r>
            <a:r>
              <a:rPr lang="en-CA" sz="13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4">
                  <a:extLst>
                    <a:ext uri="{A12FA001-AC4F-418D-AE19-62706E023703}">
                      <ahyp:hlinkClr xmlns:ahyp="http://schemas.microsoft.com/office/drawing/2018/hyperlinkcolor" val="tx"/>
                    </a:ext>
                  </a:extLst>
                </a:hlinkClick>
              </a:rPr>
              <a:t>Piper Gilles</a:t>
            </a:r>
            <a:r>
              <a:rPr lang="en-CA" sz="13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5">
                  <a:extLst>
                    <a:ext uri="{A12FA001-AC4F-418D-AE19-62706E023703}">
                      <ahyp:hlinkClr xmlns:ahyp="http://schemas.microsoft.com/office/drawing/2018/hyperlinkcolor" val="tx"/>
                    </a:ext>
                  </a:extLst>
                </a:hlinkClick>
              </a:rPr>
              <a:t>Mark McMorris</a:t>
            </a:r>
            <a:r>
              <a:rPr lang="en-CA" sz="1300" dirty="0">
                <a:solidFill>
                  <a:schemeClr val="lt1"/>
                </a:solidFill>
                <a:latin typeface="Stratum2 Black" panose="020B0506030000020004" pitchFamily="34" charset="0"/>
              </a:rPr>
              <a:t>, </a:t>
            </a:r>
            <a:r>
              <a:rPr lang="en-CA" sz="1300" u="sng" dirty="0" err="1">
                <a:solidFill>
                  <a:schemeClr val="lt1"/>
                </a:solidFill>
                <a:latin typeface="Stratum2 Black" panose="020B0506030000020004" pitchFamily="34" charset="0"/>
                <a:hlinkClick r:id="rId6">
                  <a:extLst>
                    <a:ext uri="{A12FA001-AC4F-418D-AE19-62706E023703}">
                      <ahyp:hlinkClr xmlns:ahyp="http://schemas.microsoft.com/office/drawing/2018/hyperlinkcolor" val="tx"/>
                    </a:ext>
                  </a:extLst>
                </a:hlinkClick>
              </a:rPr>
              <a:t>Ivanie</a:t>
            </a:r>
            <a:r>
              <a:rPr lang="en-CA" sz="1300" u="sng" dirty="0">
                <a:solidFill>
                  <a:schemeClr val="lt1"/>
                </a:solidFill>
                <a:latin typeface="Stratum2 Black" panose="020B0506030000020004" pitchFamily="34" charset="0"/>
                <a:hlinkClick r:id="rId6">
                  <a:extLst>
                    <a:ext uri="{A12FA001-AC4F-418D-AE19-62706E023703}">
                      <ahyp:hlinkClr xmlns:ahyp="http://schemas.microsoft.com/office/drawing/2018/hyperlinkcolor" val="tx"/>
                    </a:ext>
                  </a:extLst>
                </a:hlinkClick>
              </a:rPr>
              <a:t> </a:t>
            </a:r>
            <a:r>
              <a:rPr lang="en-CA" sz="1300" u="sng" dirty="0" err="1">
                <a:solidFill>
                  <a:schemeClr val="lt1"/>
                </a:solidFill>
                <a:latin typeface="Stratum2 Black" panose="020B0506030000020004" pitchFamily="34" charset="0"/>
                <a:hlinkClick r:id="rId6">
                  <a:extLst>
                    <a:ext uri="{A12FA001-AC4F-418D-AE19-62706E023703}">
                      <ahyp:hlinkClr xmlns:ahyp="http://schemas.microsoft.com/office/drawing/2018/hyperlinkcolor" val="tx"/>
                    </a:ext>
                  </a:extLst>
                </a:hlinkClick>
              </a:rPr>
              <a:t>Blondin</a:t>
            </a:r>
            <a:r>
              <a:rPr lang="en-CA" sz="13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7">
                  <a:extLst>
                    <a:ext uri="{A12FA001-AC4F-418D-AE19-62706E023703}">
                      <ahyp:hlinkClr xmlns:ahyp="http://schemas.microsoft.com/office/drawing/2018/hyperlinkcolor" val="tx"/>
                    </a:ext>
                  </a:extLst>
                </a:hlinkClick>
              </a:rPr>
              <a:t>Mia </a:t>
            </a:r>
            <a:r>
              <a:rPr lang="en-CA" sz="1300" u="sng" dirty="0" err="1">
                <a:solidFill>
                  <a:schemeClr val="lt1"/>
                </a:solidFill>
                <a:latin typeface="Stratum2 Black" panose="020B0506030000020004" pitchFamily="34" charset="0"/>
                <a:hlinkClick r:id="rId7">
                  <a:extLst>
                    <a:ext uri="{A12FA001-AC4F-418D-AE19-62706E023703}">
                      <ahyp:hlinkClr xmlns:ahyp="http://schemas.microsoft.com/office/drawing/2018/hyperlinkcolor" val="tx"/>
                    </a:ext>
                  </a:extLst>
                </a:hlinkClick>
              </a:rPr>
              <a:t>Vallée</a:t>
            </a:r>
            <a:endParaRPr sz="1300" dirty="0">
              <a:solidFill>
                <a:schemeClr val="lt1"/>
              </a:solidFill>
              <a:latin typeface="Stratum2 Black" panose="020B0506030000020004" pitchFamily="34" charset="0"/>
            </a:endParaRPr>
          </a:p>
        </p:txBody>
      </p:sp>
      <p:pic>
        <p:nvPicPr>
          <p:cNvPr id="155" name="Google Shape;155;g260dd7952d4_0_363"/>
          <p:cNvPicPr preferRelativeResize="0"/>
          <p:nvPr/>
        </p:nvPicPr>
        <p:blipFill>
          <a:blip r:embed="rId8">
            <a:alphaModFix/>
          </a:blip>
          <a:stretch>
            <a:fillRect/>
          </a:stretch>
        </p:blipFill>
        <p:spPr>
          <a:xfrm>
            <a:off x="7209100" y="3680627"/>
            <a:ext cx="3921230" cy="2160350"/>
          </a:xfrm>
          <a:prstGeom prst="rect">
            <a:avLst/>
          </a:prstGeom>
          <a:noFill/>
          <a:ln>
            <a:noFill/>
          </a:ln>
        </p:spPr>
      </p:pic>
      <p:pic>
        <p:nvPicPr>
          <p:cNvPr id="156" name="Google Shape;156;g260dd7952d4_0_363"/>
          <p:cNvPicPr preferRelativeResize="0"/>
          <p:nvPr/>
        </p:nvPicPr>
        <p:blipFill rotWithShape="1">
          <a:blip r:embed="rId9">
            <a:alphaModFix/>
          </a:blip>
          <a:srcRect l="12388"/>
          <a:stretch/>
        </p:blipFill>
        <p:spPr>
          <a:xfrm>
            <a:off x="7209106" y="1683600"/>
            <a:ext cx="4352645" cy="1826425"/>
          </a:xfrm>
          <a:prstGeom prst="rect">
            <a:avLst/>
          </a:prstGeom>
          <a:noFill/>
          <a:ln>
            <a:noFill/>
          </a:ln>
        </p:spPr>
      </p:pic>
      <p:pic>
        <p:nvPicPr>
          <p:cNvPr id="157" name="Google Shape;157;g260dd7952d4_0_363"/>
          <p:cNvPicPr preferRelativeResize="0"/>
          <p:nvPr/>
        </p:nvPicPr>
        <p:blipFill rotWithShape="1">
          <a:blip r:embed="rId10">
            <a:alphaModFix/>
          </a:blip>
          <a:srcRect/>
          <a:stretch/>
        </p:blipFill>
        <p:spPr>
          <a:xfrm>
            <a:off x="11260199" y="0"/>
            <a:ext cx="9398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260dd7952d4_0_881"/>
          <p:cNvSpPr txBox="1">
            <a:spLocks noGrp="1"/>
          </p:cNvSpPr>
          <p:nvPr>
            <p:ph type="title" idx="4294967295"/>
          </p:nvPr>
        </p:nvSpPr>
        <p:spPr>
          <a:xfrm>
            <a:off x="415600" y="593367"/>
            <a:ext cx="113607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REELS</a:t>
            </a:r>
            <a:endParaRPr dirty="0">
              <a:solidFill>
                <a:schemeClr val="lt1"/>
              </a:solidFill>
              <a:latin typeface="Stratum2 Black" panose="020B0506030000020004" pitchFamily="34" charset="0"/>
            </a:endParaRPr>
          </a:p>
        </p:txBody>
      </p:sp>
      <p:sp>
        <p:nvSpPr>
          <p:cNvPr id="163" name="Google Shape;163;g260dd7952d4_0_881"/>
          <p:cNvSpPr txBox="1"/>
          <p:nvPr/>
        </p:nvSpPr>
        <p:spPr>
          <a:xfrm>
            <a:off x="415600" y="1245268"/>
            <a:ext cx="7205700" cy="4595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600" b="1" dirty="0">
                <a:solidFill>
                  <a:schemeClr val="lt1"/>
                </a:solidFill>
                <a:latin typeface="Stratum2 Black" panose="020B0506030000020004" pitchFamily="34" charset="0"/>
              </a:rPr>
              <a:t>Summary</a:t>
            </a:r>
            <a:endParaRPr sz="1600" b="1"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Best content format for greatest reach, user base and engagements. </a:t>
            </a:r>
            <a:endParaRPr sz="1600"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Video-sharing social networking service owned by Facebook (available on Instagram and Facebook) </a:t>
            </a:r>
            <a:endParaRPr sz="1600"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Huge international popularity, making it great for brands/influencers</a:t>
            </a:r>
            <a:endParaRPr sz="1600" dirty="0">
              <a:solidFill>
                <a:schemeClr val="lt1"/>
              </a:solidFill>
              <a:latin typeface="Stratum2 Black" panose="020B0506030000020004" pitchFamily="34" charset="0"/>
            </a:endParaRPr>
          </a:p>
          <a:p>
            <a:pPr marL="0" lvl="0" indent="0" algn="l" rtl="0">
              <a:spcBef>
                <a:spcPts val="0"/>
              </a:spcBef>
              <a:spcAft>
                <a:spcPts val="0"/>
              </a:spcAft>
              <a:buNone/>
            </a:pPr>
            <a:endParaRPr sz="1600" b="1" dirty="0">
              <a:solidFill>
                <a:schemeClr val="lt1"/>
              </a:solidFill>
              <a:latin typeface="Stratum2 Black" panose="020B0506030000020004" pitchFamily="34" charset="0"/>
            </a:endParaRPr>
          </a:p>
          <a:p>
            <a:pPr marL="0" lvl="0" indent="0" algn="l" rtl="0">
              <a:spcBef>
                <a:spcPts val="0"/>
              </a:spcBef>
              <a:spcAft>
                <a:spcPts val="0"/>
              </a:spcAft>
              <a:buNone/>
            </a:pPr>
            <a:r>
              <a:rPr lang="en-CA" sz="1600" b="1" dirty="0">
                <a:solidFill>
                  <a:schemeClr val="lt1"/>
                </a:solidFill>
                <a:latin typeface="Stratum2 Black" panose="020B0506030000020004" pitchFamily="34" charset="0"/>
              </a:rPr>
              <a:t>Best practices</a:t>
            </a:r>
            <a:endParaRPr sz="1600" b="1"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Create short engaging content (less than a minute preferred)</a:t>
            </a:r>
            <a:endParaRPr sz="1600" dirty="0">
              <a:solidFill>
                <a:schemeClr val="lt1"/>
              </a:solidFill>
              <a:latin typeface="Stratum2 Black" panose="020B0506030000020004" pitchFamily="34" charset="0"/>
            </a:endParaRPr>
          </a:p>
          <a:p>
            <a:pPr marL="609600" lvl="0" indent="-406400" algn="l" rtl="0">
              <a:lnSpc>
                <a:spcPct val="115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Catch their attention within the first 3 seconds</a:t>
            </a:r>
            <a:endParaRPr sz="1600"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Create content based on humour, trends, educational  or emotional</a:t>
            </a:r>
            <a:endParaRPr sz="1600"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Use trending audio: sounds or music (if you have another sound, put the trending sound in the background at 0%)</a:t>
            </a:r>
            <a:endParaRPr sz="1600"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Use # hashtags in moderation (ex: #santiago2023)</a:t>
            </a:r>
            <a:endParaRPr sz="1600" dirty="0">
              <a:solidFill>
                <a:schemeClr val="lt1"/>
              </a:solidFill>
              <a:latin typeface="Stratum2 Black" panose="020B0506030000020004" pitchFamily="34" charset="0"/>
            </a:endParaRPr>
          </a:p>
          <a:p>
            <a:pPr marL="609600" lvl="0" indent="-406400" algn="l" rtl="0">
              <a:lnSpc>
                <a:spcPct val="115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Good quality video but not too produced </a:t>
            </a:r>
            <a:endParaRPr sz="1600" dirty="0">
              <a:solidFill>
                <a:schemeClr val="lt1"/>
              </a:solidFill>
              <a:latin typeface="Stratum2 Black" panose="020B0506030000020004" pitchFamily="34" charset="0"/>
            </a:endParaRPr>
          </a:p>
          <a:p>
            <a:pPr marL="609600" lvl="0" indent="-406400" algn="l" rtl="0">
              <a:lnSpc>
                <a:spcPct val="115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Use relevant trends that work for your brand/personality </a:t>
            </a:r>
            <a:endParaRPr sz="1600" dirty="0">
              <a:solidFill>
                <a:schemeClr val="lt1"/>
              </a:solidFill>
              <a:latin typeface="Stratum2 Black" panose="020B0506030000020004" pitchFamily="34" charset="0"/>
            </a:endParaRPr>
          </a:p>
          <a:p>
            <a:pPr marL="609600" lvl="0" indent="-406400" algn="l" rtl="0">
              <a:lnSpc>
                <a:spcPct val="115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Use different words in the caption/video/title to increase SEO</a:t>
            </a:r>
            <a:endParaRPr sz="1600" b="1" dirty="0">
              <a:solidFill>
                <a:schemeClr val="lt1"/>
              </a:solidFill>
              <a:latin typeface="Stratum2 Black" panose="020B0506030000020004" pitchFamily="34" charset="0"/>
            </a:endParaRPr>
          </a:p>
          <a:p>
            <a:pPr marL="0" lvl="0" indent="0" algn="l" rtl="0">
              <a:spcBef>
                <a:spcPts val="0"/>
              </a:spcBef>
              <a:spcAft>
                <a:spcPts val="0"/>
              </a:spcAft>
              <a:buNone/>
            </a:pPr>
            <a:endParaRPr dirty="0">
              <a:solidFill>
                <a:schemeClr val="lt1"/>
              </a:solidFill>
            </a:endParaRPr>
          </a:p>
          <a:p>
            <a:pPr marL="0" lvl="0" indent="0" algn="l" rtl="0">
              <a:lnSpc>
                <a:spcPct val="115000"/>
              </a:lnSpc>
              <a:spcBef>
                <a:spcPts val="0"/>
              </a:spcBef>
              <a:spcAft>
                <a:spcPts val="0"/>
              </a:spcAft>
              <a:buNone/>
            </a:pPr>
            <a:r>
              <a:rPr lang="en-CA" sz="1000" dirty="0">
                <a:solidFill>
                  <a:schemeClr val="dk1"/>
                </a:solidFill>
              </a:rPr>
              <a:t>K</a:t>
            </a:r>
            <a:endParaRPr sz="1900" dirty="0">
              <a:solidFill>
                <a:schemeClr val="lt1"/>
              </a:solidFill>
            </a:endParaRPr>
          </a:p>
        </p:txBody>
      </p:sp>
      <p:sp>
        <p:nvSpPr>
          <p:cNvPr id="164" name="Google Shape;164;g260dd7952d4_0_881"/>
          <p:cNvSpPr txBox="1"/>
          <p:nvPr/>
        </p:nvSpPr>
        <p:spPr>
          <a:xfrm>
            <a:off x="390800" y="5872367"/>
            <a:ext cx="7255200" cy="646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CA" sz="1300" dirty="0">
                <a:solidFill>
                  <a:schemeClr val="lt1"/>
                </a:solidFill>
                <a:latin typeface="Stratum2 Black" panose="020B0506030000020004" pitchFamily="34" charset="0"/>
              </a:rPr>
              <a:t>Accounts you should follow for inspiration: J</a:t>
            </a:r>
            <a:r>
              <a:rPr lang="en-CA" sz="1300" u="sng" dirty="0">
                <a:solidFill>
                  <a:schemeClr val="lt1"/>
                </a:solidFill>
                <a:latin typeface="Stratum2 Black" panose="020B0506030000020004" pitchFamily="34" charset="0"/>
                <a:hlinkClick r:id="rId3">
                  <a:extLst>
                    <a:ext uri="{A12FA001-AC4F-418D-AE19-62706E023703}">
                      <ahyp:hlinkClr xmlns:ahyp="http://schemas.microsoft.com/office/drawing/2018/hyperlinkcolor" val="tx"/>
                    </a:ext>
                  </a:extLst>
                </a:hlinkClick>
              </a:rPr>
              <a:t>ustine Dufour-Lapointe</a:t>
            </a:r>
            <a:r>
              <a:rPr lang="en-CA" sz="13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4">
                  <a:extLst>
                    <a:ext uri="{A12FA001-AC4F-418D-AE19-62706E023703}">
                      <ahyp:hlinkClr xmlns:ahyp="http://schemas.microsoft.com/office/drawing/2018/hyperlinkcolor" val="tx"/>
                    </a:ext>
                  </a:extLst>
                </a:hlinkClick>
              </a:rPr>
              <a:t>Piper Gilles</a:t>
            </a:r>
            <a:r>
              <a:rPr lang="en-CA" sz="13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5">
                  <a:extLst>
                    <a:ext uri="{A12FA001-AC4F-418D-AE19-62706E023703}">
                      <ahyp:hlinkClr xmlns:ahyp="http://schemas.microsoft.com/office/drawing/2018/hyperlinkcolor" val="tx"/>
                    </a:ext>
                  </a:extLst>
                </a:hlinkClick>
              </a:rPr>
              <a:t>Mark McMorris</a:t>
            </a:r>
            <a:r>
              <a:rPr lang="en-CA" sz="1300" dirty="0">
                <a:solidFill>
                  <a:schemeClr val="lt1"/>
                </a:solidFill>
                <a:latin typeface="Stratum2 Black" panose="020B0506030000020004" pitchFamily="34" charset="0"/>
              </a:rPr>
              <a:t>, </a:t>
            </a:r>
            <a:r>
              <a:rPr lang="en-CA" sz="1300" u="sng" dirty="0" err="1">
                <a:solidFill>
                  <a:schemeClr val="lt1"/>
                </a:solidFill>
                <a:latin typeface="Stratum2 Black" panose="020B0506030000020004" pitchFamily="34" charset="0"/>
                <a:hlinkClick r:id="rId6">
                  <a:extLst>
                    <a:ext uri="{A12FA001-AC4F-418D-AE19-62706E023703}">
                      <ahyp:hlinkClr xmlns:ahyp="http://schemas.microsoft.com/office/drawing/2018/hyperlinkcolor" val="tx"/>
                    </a:ext>
                  </a:extLst>
                </a:hlinkClick>
              </a:rPr>
              <a:t>Ivanie</a:t>
            </a:r>
            <a:r>
              <a:rPr lang="en-CA" sz="1300" u="sng" dirty="0">
                <a:solidFill>
                  <a:schemeClr val="lt1"/>
                </a:solidFill>
                <a:latin typeface="Stratum2 Black" panose="020B0506030000020004" pitchFamily="34" charset="0"/>
                <a:hlinkClick r:id="rId6">
                  <a:extLst>
                    <a:ext uri="{A12FA001-AC4F-418D-AE19-62706E023703}">
                      <ahyp:hlinkClr xmlns:ahyp="http://schemas.microsoft.com/office/drawing/2018/hyperlinkcolor" val="tx"/>
                    </a:ext>
                  </a:extLst>
                </a:hlinkClick>
              </a:rPr>
              <a:t> </a:t>
            </a:r>
            <a:r>
              <a:rPr lang="en-CA" sz="1300" u="sng" dirty="0" err="1">
                <a:solidFill>
                  <a:schemeClr val="lt1"/>
                </a:solidFill>
                <a:latin typeface="Stratum2 Black" panose="020B0506030000020004" pitchFamily="34" charset="0"/>
                <a:hlinkClick r:id="rId6">
                  <a:extLst>
                    <a:ext uri="{A12FA001-AC4F-418D-AE19-62706E023703}">
                      <ahyp:hlinkClr xmlns:ahyp="http://schemas.microsoft.com/office/drawing/2018/hyperlinkcolor" val="tx"/>
                    </a:ext>
                  </a:extLst>
                </a:hlinkClick>
              </a:rPr>
              <a:t>Blondin</a:t>
            </a:r>
            <a:r>
              <a:rPr lang="en-CA" sz="13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7">
                  <a:extLst>
                    <a:ext uri="{A12FA001-AC4F-418D-AE19-62706E023703}">
                      <ahyp:hlinkClr xmlns:ahyp="http://schemas.microsoft.com/office/drawing/2018/hyperlinkcolor" val="tx"/>
                    </a:ext>
                  </a:extLst>
                </a:hlinkClick>
              </a:rPr>
              <a:t>Mia </a:t>
            </a:r>
            <a:r>
              <a:rPr lang="en-CA" sz="1300" u="sng" dirty="0" err="1">
                <a:solidFill>
                  <a:schemeClr val="lt1"/>
                </a:solidFill>
                <a:latin typeface="Stratum2 Black" panose="020B0506030000020004" pitchFamily="34" charset="0"/>
                <a:hlinkClick r:id="rId7">
                  <a:extLst>
                    <a:ext uri="{A12FA001-AC4F-418D-AE19-62706E023703}">
                      <ahyp:hlinkClr xmlns:ahyp="http://schemas.microsoft.com/office/drawing/2018/hyperlinkcolor" val="tx"/>
                    </a:ext>
                  </a:extLst>
                </a:hlinkClick>
              </a:rPr>
              <a:t>Vallée</a:t>
            </a:r>
            <a:endParaRPr sz="1300" dirty="0">
              <a:solidFill>
                <a:schemeClr val="lt1"/>
              </a:solidFill>
              <a:latin typeface="Stratum2 Black" panose="020B0506030000020004" pitchFamily="34" charset="0"/>
            </a:endParaRPr>
          </a:p>
        </p:txBody>
      </p:sp>
      <p:pic>
        <p:nvPicPr>
          <p:cNvPr id="165" name="Google Shape;165;g260dd7952d4_0_881"/>
          <p:cNvPicPr preferRelativeResize="0"/>
          <p:nvPr/>
        </p:nvPicPr>
        <p:blipFill rotWithShape="1">
          <a:blip r:embed="rId8">
            <a:alphaModFix/>
          </a:blip>
          <a:srcRect l="25476" r="26225"/>
          <a:stretch/>
        </p:blipFill>
        <p:spPr>
          <a:xfrm>
            <a:off x="7539600" y="593372"/>
            <a:ext cx="3614700" cy="3139627"/>
          </a:xfrm>
          <a:prstGeom prst="rect">
            <a:avLst/>
          </a:prstGeom>
          <a:noFill/>
          <a:ln>
            <a:noFill/>
          </a:ln>
        </p:spPr>
      </p:pic>
      <p:pic>
        <p:nvPicPr>
          <p:cNvPr id="166" name="Google Shape;166;g260dd7952d4_0_881"/>
          <p:cNvPicPr preferRelativeResize="0"/>
          <p:nvPr/>
        </p:nvPicPr>
        <p:blipFill>
          <a:blip r:embed="rId9">
            <a:alphaModFix/>
          </a:blip>
          <a:stretch>
            <a:fillRect/>
          </a:stretch>
        </p:blipFill>
        <p:spPr>
          <a:xfrm>
            <a:off x="9489275" y="3875500"/>
            <a:ext cx="1665025" cy="2542199"/>
          </a:xfrm>
          <a:prstGeom prst="rect">
            <a:avLst/>
          </a:prstGeom>
          <a:noFill/>
          <a:ln>
            <a:noFill/>
          </a:ln>
        </p:spPr>
      </p:pic>
      <p:pic>
        <p:nvPicPr>
          <p:cNvPr id="167" name="Google Shape;167;g260dd7952d4_0_881"/>
          <p:cNvPicPr preferRelativeResize="0"/>
          <p:nvPr/>
        </p:nvPicPr>
        <p:blipFill rotWithShape="1">
          <a:blip r:embed="rId10">
            <a:alphaModFix/>
          </a:blip>
          <a:srcRect l="31223" t="23821" r="-9281"/>
          <a:stretch/>
        </p:blipFill>
        <p:spPr>
          <a:xfrm>
            <a:off x="7539600" y="3875500"/>
            <a:ext cx="1862750" cy="2542199"/>
          </a:xfrm>
          <a:prstGeom prst="rect">
            <a:avLst/>
          </a:prstGeom>
          <a:noFill/>
          <a:ln>
            <a:noFill/>
          </a:ln>
        </p:spPr>
      </p:pic>
      <p:sp>
        <p:nvSpPr>
          <p:cNvPr id="168" name="Google Shape;168;g260dd7952d4_0_881"/>
          <p:cNvSpPr/>
          <p:nvPr/>
        </p:nvSpPr>
        <p:spPr>
          <a:xfrm>
            <a:off x="8450100" y="5918450"/>
            <a:ext cx="1793700" cy="646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g260dd7952d4_0_881"/>
          <p:cNvSpPr txBox="1"/>
          <p:nvPr/>
        </p:nvSpPr>
        <p:spPr>
          <a:xfrm>
            <a:off x="8546763" y="5976050"/>
            <a:ext cx="1793700" cy="5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100" i="1" u="sng"/>
              <a:t>HOT TIP:</a:t>
            </a:r>
            <a:r>
              <a:rPr lang="en-CA" sz="1100"/>
              <a:t> Lululemon kit reveals work very well!</a:t>
            </a:r>
            <a:endParaRPr sz="1100"/>
          </a:p>
        </p:txBody>
      </p:sp>
      <p:pic>
        <p:nvPicPr>
          <p:cNvPr id="170" name="Google Shape;170;g260dd7952d4_0_881"/>
          <p:cNvPicPr preferRelativeResize="0"/>
          <p:nvPr/>
        </p:nvPicPr>
        <p:blipFill rotWithShape="1">
          <a:blip r:embed="rId11">
            <a:alphaModFix/>
          </a:blip>
          <a:srcRect/>
          <a:stretch/>
        </p:blipFill>
        <p:spPr>
          <a:xfrm>
            <a:off x="11260199" y="0"/>
            <a:ext cx="9398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60dd7952d4_0_351"/>
          <p:cNvSpPr txBox="1">
            <a:spLocks noGrp="1"/>
          </p:cNvSpPr>
          <p:nvPr>
            <p:ph type="title" idx="4294967295"/>
          </p:nvPr>
        </p:nvSpPr>
        <p:spPr>
          <a:xfrm>
            <a:off x="415600" y="512767"/>
            <a:ext cx="11360700" cy="7635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500"/>
              <a:buFont typeface="Arial"/>
              <a:buNone/>
            </a:pPr>
            <a:r>
              <a:rPr lang="en-CA" sz="3700" dirty="0">
                <a:solidFill>
                  <a:schemeClr val="lt1"/>
                </a:solidFill>
                <a:latin typeface="Stratum2 Black" panose="020B0506030000020004" pitchFamily="34" charset="0"/>
              </a:rPr>
              <a:t>THREADS</a:t>
            </a:r>
            <a:endParaRPr dirty="0">
              <a:solidFill>
                <a:schemeClr val="lt1"/>
              </a:solidFill>
              <a:latin typeface="Stratum2 Black" panose="020B0506030000020004" pitchFamily="34" charset="0"/>
            </a:endParaRPr>
          </a:p>
        </p:txBody>
      </p:sp>
      <p:sp>
        <p:nvSpPr>
          <p:cNvPr id="176" name="Google Shape;176;g260dd7952d4_0_351"/>
          <p:cNvSpPr txBox="1"/>
          <p:nvPr/>
        </p:nvSpPr>
        <p:spPr>
          <a:xfrm>
            <a:off x="440399" y="1276367"/>
            <a:ext cx="6642300" cy="4616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900" b="1" dirty="0">
                <a:solidFill>
                  <a:schemeClr val="lt1"/>
                </a:solidFill>
                <a:latin typeface="Stratum2 Black" panose="020B0506030000020004" pitchFamily="34" charset="0"/>
              </a:rPr>
              <a:t>Summary</a:t>
            </a:r>
            <a:endParaRPr sz="1900" b="1"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NEW platform created by Meta (Facebook) similar to Twitter = Microblogging service on which users post and interact with Tweets, aka threads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Ideal format for timely content, making it a great source for news outlets</a:t>
            </a:r>
            <a:endParaRPr sz="1900" dirty="0">
              <a:solidFill>
                <a:schemeClr val="lt1"/>
              </a:solidFill>
              <a:latin typeface="Stratum2 Black" panose="020B0506030000020004" pitchFamily="34" charset="0"/>
            </a:endParaRPr>
          </a:p>
          <a:p>
            <a:pPr marL="609600" lvl="0" indent="0" algn="l" rtl="0">
              <a:spcBef>
                <a:spcPts val="0"/>
              </a:spcBef>
              <a:spcAft>
                <a:spcPts val="0"/>
              </a:spcAft>
              <a:buNone/>
            </a:pPr>
            <a:endParaRPr sz="1900" dirty="0">
              <a:solidFill>
                <a:schemeClr val="lt1"/>
              </a:solidFill>
              <a:latin typeface="Stratum2 Black" panose="020B0506030000020004" pitchFamily="34" charset="0"/>
            </a:endParaRPr>
          </a:p>
          <a:p>
            <a:pPr marL="0" lvl="0" indent="0" algn="l" rtl="0">
              <a:spcBef>
                <a:spcPts val="0"/>
              </a:spcBef>
              <a:spcAft>
                <a:spcPts val="0"/>
              </a:spcAft>
              <a:buNone/>
            </a:pPr>
            <a:r>
              <a:rPr lang="en-CA" sz="1900" b="1" dirty="0">
                <a:solidFill>
                  <a:schemeClr val="lt1"/>
                </a:solidFill>
                <a:latin typeface="Stratum2 Black" panose="020B0506030000020004" pitchFamily="34" charset="0"/>
              </a:rPr>
              <a:t>Best practices</a:t>
            </a:r>
            <a:endParaRPr sz="1900" b="1"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Make those 280 characters count</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Light hearted content</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Bilingual athletes: Tweet the same content in both languages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Interact with fans by replying to their threads</a:t>
            </a:r>
            <a:endParaRPr sz="1900" dirty="0">
              <a:solidFill>
                <a:schemeClr val="lt1"/>
              </a:solidFill>
              <a:latin typeface="Stratum2 Black" panose="020B0506030000020004" pitchFamily="34" charset="0"/>
            </a:endParaRPr>
          </a:p>
          <a:p>
            <a:pPr marL="0" lvl="0" indent="0" algn="l" rtl="0">
              <a:spcBef>
                <a:spcPts val="0"/>
              </a:spcBef>
              <a:spcAft>
                <a:spcPts val="0"/>
              </a:spcAft>
              <a:buNone/>
            </a:pPr>
            <a:endParaRPr sz="1900" dirty="0">
              <a:solidFill>
                <a:schemeClr val="lt1"/>
              </a:solidFill>
            </a:endParaRPr>
          </a:p>
          <a:p>
            <a:pPr marL="0" lvl="0" indent="0" algn="l" rtl="0">
              <a:spcBef>
                <a:spcPts val="0"/>
              </a:spcBef>
              <a:spcAft>
                <a:spcPts val="0"/>
              </a:spcAft>
              <a:buNone/>
            </a:pPr>
            <a:endParaRPr sz="2400" b="1" dirty="0">
              <a:solidFill>
                <a:schemeClr val="lt1"/>
              </a:solidFill>
            </a:endParaRPr>
          </a:p>
          <a:p>
            <a:pPr marL="0" lvl="0" indent="0" algn="l" rtl="0">
              <a:spcBef>
                <a:spcPts val="0"/>
              </a:spcBef>
              <a:spcAft>
                <a:spcPts val="0"/>
              </a:spcAft>
              <a:buNone/>
            </a:pPr>
            <a:endParaRPr sz="1900" dirty="0">
              <a:solidFill>
                <a:schemeClr val="lt1"/>
              </a:solidFill>
            </a:endParaRPr>
          </a:p>
        </p:txBody>
      </p:sp>
      <p:sp>
        <p:nvSpPr>
          <p:cNvPr id="177" name="Google Shape;177;g260dd7952d4_0_351"/>
          <p:cNvSpPr txBox="1"/>
          <p:nvPr/>
        </p:nvSpPr>
        <p:spPr>
          <a:xfrm>
            <a:off x="415600" y="5840833"/>
            <a:ext cx="52155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300">
              <a:solidFill>
                <a:schemeClr val="lt1"/>
              </a:solidFill>
            </a:endParaRPr>
          </a:p>
        </p:txBody>
      </p:sp>
      <p:pic>
        <p:nvPicPr>
          <p:cNvPr id="178" name="Google Shape;178;g260dd7952d4_0_351"/>
          <p:cNvPicPr preferRelativeResize="0"/>
          <p:nvPr/>
        </p:nvPicPr>
        <p:blipFill rotWithShape="1">
          <a:blip r:embed="rId3">
            <a:alphaModFix/>
          </a:blip>
          <a:srcRect b="73281"/>
          <a:stretch/>
        </p:blipFill>
        <p:spPr>
          <a:xfrm>
            <a:off x="7838225" y="331458"/>
            <a:ext cx="2945300" cy="1290390"/>
          </a:xfrm>
          <a:prstGeom prst="rect">
            <a:avLst/>
          </a:prstGeom>
          <a:noFill/>
          <a:ln>
            <a:noFill/>
          </a:ln>
        </p:spPr>
      </p:pic>
      <p:pic>
        <p:nvPicPr>
          <p:cNvPr id="179" name="Google Shape;179;g260dd7952d4_0_351"/>
          <p:cNvPicPr preferRelativeResize="0"/>
          <p:nvPr/>
        </p:nvPicPr>
        <p:blipFill>
          <a:blip r:embed="rId4">
            <a:alphaModFix/>
          </a:blip>
          <a:stretch>
            <a:fillRect/>
          </a:stretch>
        </p:blipFill>
        <p:spPr>
          <a:xfrm>
            <a:off x="7838223" y="1766100"/>
            <a:ext cx="2945300" cy="4878751"/>
          </a:xfrm>
          <a:prstGeom prst="rect">
            <a:avLst/>
          </a:prstGeom>
          <a:noFill/>
          <a:ln>
            <a:noFill/>
          </a:ln>
        </p:spPr>
      </p:pic>
      <p:pic>
        <p:nvPicPr>
          <p:cNvPr id="180" name="Google Shape;180;g260dd7952d4_0_351"/>
          <p:cNvPicPr preferRelativeResize="0"/>
          <p:nvPr/>
        </p:nvPicPr>
        <p:blipFill rotWithShape="1">
          <a:blip r:embed="rId5">
            <a:alphaModFix/>
          </a:blip>
          <a:srcRect/>
          <a:stretch/>
        </p:blipFill>
        <p:spPr>
          <a:xfrm>
            <a:off x="11260199" y="0"/>
            <a:ext cx="9398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60dd7952d4_0_843"/>
          <p:cNvSpPr txBox="1">
            <a:spLocks noGrp="1"/>
          </p:cNvSpPr>
          <p:nvPr>
            <p:ph type="title" idx="4294967295"/>
          </p:nvPr>
        </p:nvSpPr>
        <p:spPr>
          <a:xfrm>
            <a:off x="415600" y="512767"/>
            <a:ext cx="11360700" cy="7635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500"/>
              <a:buFont typeface="Arial"/>
              <a:buNone/>
            </a:pPr>
            <a:r>
              <a:rPr lang="en-CA" sz="3700" dirty="0">
                <a:solidFill>
                  <a:schemeClr val="lt1"/>
                </a:solidFill>
                <a:latin typeface="Stratum2 Black" panose="020B0506030000020004" pitchFamily="34" charset="0"/>
              </a:rPr>
              <a:t>‘X’ aka TWITTER</a:t>
            </a:r>
            <a:endParaRPr dirty="0">
              <a:solidFill>
                <a:schemeClr val="lt1"/>
              </a:solidFill>
              <a:latin typeface="Stratum2 Black" panose="020B0506030000020004" pitchFamily="34" charset="0"/>
            </a:endParaRPr>
          </a:p>
        </p:txBody>
      </p:sp>
      <p:sp>
        <p:nvSpPr>
          <p:cNvPr id="186" name="Google Shape;186;g260dd7952d4_0_843"/>
          <p:cNvSpPr txBox="1"/>
          <p:nvPr/>
        </p:nvSpPr>
        <p:spPr>
          <a:xfrm>
            <a:off x="440375" y="1120800"/>
            <a:ext cx="5299800" cy="4616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900" b="1" dirty="0">
                <a:solidFill>
                  <a:schemeClr val="lt1"/>
                </a:solidFill>
                <a:latin typeface="Stratum2 Black" panose="020B0506030000020004" pitchFamily="34" charset="0"/>
              </a:rPr>
              <a:t>Summary</a:t>
            </a:r>
            <a:endParaRPr sz="1900" b="1"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Microblogging service on which users post and interact with Tweets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Ideal format for timely content, making it a great source for news outlets</a:t>
            </a:r>
            <a:endParaRPr sz="1900" dirty="0">
              <a:solidFill>
                <a:schemeClr val="lt1"/>
              </a:solidFill>
              <a:latin typeface="Stratum2 Black" panose="020B0506030000020004" pitchFamily="34" charset="0"/>
            </a:endParaRPr>
          </a:p>
          <a:p>
            <a:pPr marL="609600" lvl="0" indent="0" algn="l" rtl="0">
              <a:spcBef>
                <a:spcPts val="0"/>
              </a:spcBef>
              <a:spcAft>
                <a:spcPts val="0"/>
              </a:spcAft>
              <a:buNone/>
            </a:pPr>
            <a:endParaRPr sz="1900" dirty="0">
              <a:solidFill>
                <a:schemeClr val="lt1"/>
              </a:solidFill>
              <a:latin typeface="Stratum2 Black" panose="020B0506030000020004" pitchFamily="34" charset="0"/>
            </a:endParaRPr>
          </a:p>
          <a:p>
            <a:pPr marL="0" lvl="0" indent="0" algn="l" rtl="0">
              <a:spcBef>
                <a:spcPts val="0"/>
              </a:spcBef>
              <a:spcAft>
                <a:spcPts val="0"/>
              </a:spcAft>
              <a:buNone/>
            </a:pPr>
            <a:r>
              <a:rPr lang="en-CA" sz="1900" b="1" dirty="0">
                <a:solidFill>
                  <a:schemeClr val="lt1"/>
                </a:solidFill>
                <a:latin typeface="Stratum2 Black" panose="020B0506030000020004" pitchFamily="34" charset="0"/>
              </a:rPr>
              <a:t>Best practices</a:t>
            </a:r>
            <a:endParaRPr sz="1900" b="1"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Make those 280 characters count</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Maximize engagement with Polls, GIFs, video</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Bilingual athletes: Tweet the same content in both languages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Interact with fans that mention you/tag you in photos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Use # hashtags in moderation (ex: #santiago2023)</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Do not start with @athletename</a:t>
            </a:r>
            <a:endParaRPr sz="1900" dirty="0">
              <a:solidFill>
                <a:schemeClr val="lt1"/>
              </a:solidFill>
              <a:latin typeface="Stratum2 Black" panose="020B0506030000020004" pitchFamily="34" charset="0"/>
            </a:endParaRPr>
          </a:p>
          <a:p>
            <a:pPr marL="0" lvl="0" indent="0" algn="l" rtl="0">
              <a:spcBef>
                <a:spcPts val="0"/>
              </a:spcBef>
              <a:spcAft>
                <a:spcPts val="0"/>
              </a:spcAft>
              <a:buNone/>
            </a:pPr>
            <a:endParaRPr sz="2400" b="1" dirty="0">
              <a:solidFill>
                <a:schemeClr val="lt1"/>
              </a:solidFill>
            </a:endParaRPr>
          </a:p>
          <a:p>
            <a:pPr marL="0" lvl="0" indent="0" algn="l" rtl="0">
              <a:spcBef>
                <a:spcPts val="0"/>
              </a:spcBef>
              <a:spcAft>
                <a:spcPts val="0"/>
              </a:spcAft>
              <a:buNone/>
            </a:pPr>
            <a:endParaRPr sz="1900" dirty="0">
              <a:solidFill>
                <a:schemeClr val="lt1"/>
              </a:solidFill>
            </a:endParaRPr>
          </a:p>
        </p:txBody>
      </p:sp>
      <p:sp>
        <p:nvSpPr>
          <p:cNvPr id="187" name="Google Shape;187;g260dd7952d4_0_843"/>
          <p:cNvSpPr txBox="1"/>
          <p:nvPr/>
        </p:nvSpPr>
        <p:spPr>
          <a:xfrm>
            <a:off x="415600" y="6116833"/>
            <a:ext cx="5215500" cy="646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CA" sz="1300" dirty="0">
                <a:solidFill>
                  <a:schemeClr val="lt1"/>
                </a:solidFill>
                <a:latin typeface="Stratum2 Black" panose="020B0506030000020004" pitchFamily="34" charset="0"/>
              </a:rPr>
              <a:t>Accounts you should follow for inspiration: </a:t>
            </a:r>
            <a:r>
              <a:rPr lang="en-CA" sz="1300" u="sng" dirty="0">
                <a:solidFill>
                  <a:schemeClr val="lt1"/>
                </a:solidFill>
                <a:latin typeface="Stratum2 Black" panose="020B0506030000020004" pitchFamily="34" charset="0"/>
                <a:hlinkClick r:id="rId3">
                  <a:extLst>
                    <a:ext uri="{A12FA001-AC4F-418D-AE19-62706E023703}">
                      <ahyp:hlinkClr xmlns:ahyp="http://schemas.microsoft.com/office/drawing/2018/hyperlinkcolor" val="tx"/>
                    </a:ext>
                  </a:extLst>
                </a:hlinkClick>
              </a:rPr>
              <a:t>Natalie Spooner</a:t>
            </a:r>
            <a:r>
              <a:rPr lang="en-CA" sz="1300" dirty="0">
                <a:solidFill>
                  <a:schemeClr val="lt1"/>
                </a:solidFill>
                <a:latin typeface="Stratum2 Black" panose="020B0506030000020004" pitchFamily="34" charset="0"/>
              </a:rPr>
              <a:t>, </a:t>
            </a:r>
            <a:r>
              <a:rPr lang="en-CA" sz="1300" u="sng" dirty="0" err="1">
                <a:solidFill>
                  <a:schemeClr val="lt1"/>
                </a:solidFill>
                <a:latin typeface="Stratum2 Black" panose="020B0506030000020004" pitchFamily="34" charset="0"/>
                <a:hlinkClick r:id="rId4">
                  <a:extLst>
                    <a:ext uri="{A12FA001-AC4F-418D-AE19-62706E023703}">
                      <ahyp:hlinkClr xmlns:ahyp="http://schemas.microsoft.com/office/drawing/2018/hyperlinkcolor" val="tx"/>
                    </a:ext>
                  </a:extLst>
                </a:hlinkClick>
              </a:rPr>
              <a:t>Mikaël</a:t>
            </a:r>
            <a:r>
              <a:rPr lang="en-CA" sz="1300" u="sng" dirty="0">
                <a:solidFill>
                  <a:schemeClr val="lt1"/>
                </a:solidFill>
                <a:latin typeface="Stratum2 Black" panose="020B0506030000020004" pitchFamily="34" charset="0"/>
                <a:hlinkClick r:id="rId4">
                  <a:extLst>
                    <a:ext uri="{A12FA001-AC4F-418D-AE19-62706E023703}">
                      <ahyp:hlinkClr xmlns:ahyp="http://schemas.microsoft.com/office/drawing/2018/hyperlinkcolor" val="tx"/>
                    </a:ext>
                  </a:extLst>
                </a:hlinkClick>
              </a:rPr>
              <a:t> Kingsbury</a:t>
            </a:r>
            <a:r>
              <a:rPr lang="en-CA" sz="13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5">
                  <a:extLst>
                    <a:ext uri="{A12FA001-AC4F-418D-AE19-62706E023703}">
                      <ahyp:hlinkClr xmlns:ahyp="http://schemas.microsoft.com/office/drawing/2018/hyperlinkcolor" val="tx"/>
                    </a:ext>
                  </a:extLst>
                </a:hlinkClick>
              </a:rPr>
              <a:t>Shannon Szabados</a:t>
            </a:r>
            <a:r>
              <a:rPr lang="en-CA" sz="1300" dirty="0">
                <a:solidFill>
                  <a:schemeClr val="lt1"/>
                </a:solidFill>
                <a:latin typeface="Stratum2 Black" panose="020B0506030000020004" pitchFamily="34" charset="0"/>
              </a:rPr>
              <a:t> </a:t>
            </a:r>
            <a:endParaRPr sz="1300" dirty="0">
              <a:solidFill>
                <a:schemeClr val="lt1"/>
              </a:solidFill>
              <a:latin typeface="Stratum2 Black" panose="020B0506030000020004" pitchFamily="34" charset="0"/>
            </a:endParaRPr>
          </a:p>
        </p:txBody>
      </p:sp>
      <p:pic>
        <p:nvPicPr>
          <p:cNvPr id="188" name="Google Shape;188;g260dd7952d4_0_843"/>
          <p:cNvPicPr preferRelativeResize="0"/>
          <p:nvPr/>
        </p:nvPicPr>
        <p:blipFill>
          <a:blip r:embed="rId6">
            <a:alphaModFix/>
          </a:blip>
          <a:stretch>
            <a:fillRect/>
          </a:stretch>
        </p:blipFill>
        <p:spPr>
          <a:xfrm>
            <a:off x="5867250" y="4391284"/>
            <a:ext cx="5246975" cy="925367"/>
          </a:xfrm>
          <a:prstGeom prst="rect">
            <a:avLst/>
          </a:prstGeom>
          <a:noFill/>
          <a:ln>
            <a:noFill/>
          </a:ln>
        </p:spPr>
      </p:pic>
      <p:pic>
        <p:nvPicPr>
          <p:cNvPr id="189" name="Google Shape;189;g260dd7952d4_0_843"/>
          <p:cNvPicPr preferRelativeResize="0"/>
          <p:nvPr/>
        </p:nvPicPr>
        <p:blipFill>
          <a:blip r:embed="rId7">
            <a:alphaModFix/>
          </a:blip>
          <a:stretch>
            <a:fillRect/>
          </a:stretch>
        </p:blipFill>
        <p:spPr>
          <a:xfrm>
            <a:off x="5867235" y="5532100"/>
            <a:ext cx="5246965" cy="868525"/>
          </a:xfrm>
          <a:prstGeom prst="rect">
            <a:avLst/>
          </a:prstGeom>
          <a:noFill/>
          <a:ln>
            <a:noFill/>
          </a:ln>
        </p:spPr>
      </p:pic>
      <p:pic>
        <p:nvPicPr>
          <p:cNvPr id="190" name="Google Shape;190;g260dd7952d4_0_843"/>
          <p:cNvPicPr preferRelativeResize="0"/>
          <p:nvPr/>
        </p:nvPicPr>
        <p:blipFill rotWithShape="1">
          <a:blip r:embed="rId8">
            <a:alphaModFix/>
          </a:blip>
          <a:srcRect t="12702" r="10921" b="15771"/>
          <a:stretch/>
        </p:blipFill>
        <p:spPr>
          <a:xfrm>
            <a:off x="8849725" y="239250"/>
            <a:ext cx="2264499" cy="3936573"/>
          </a:xfrm>
          <a:prstGeom prst="rect">
            <a:avLst/>
          </a:prstGeom>
          <a:noFill/>
          <a:ln>
            <a:noFill/>
          </a:ln>
        </p:spPr>
      </p:pic>
      <p:pic>
        <p:nvPicPr>
          <p:cNvPr id="191" name="Google Shape;191;g260dd7952d4_0_843"/>
          <p:cNvPicPr preferRelativeResize="0"/>
          <p:nvPr/>
        </p:nvPicPr>
        <p:blipFill>
          <a:blip r:embed="rId9">
            <a:alphaModFix/>
          </a:blip>
          <a:stretch>
            <a:fillRect/>
          </a:stretch>
        </p:blipFill>
        <p:spPr>
          <a:xfrm>
            <a:off x="5806506" y="1470425"/>
            <a:ext cx="2976901" cy="2726700"/>
          </a:xfrm>
          <a:prstGeom prst="rect">
            <a:avLst/>
          </a:prstGeom>
          <a:noFill/>
          <a:ln>
            <a:noFill/>
          </a:ln>
        </p:spPr>
      </p:pic>
      <p:pic>
        <p:nvPicPr>
          <p:cNvPr id="192" name="Google Shape;192;g260dd7952d4_0_843"/>
          <p:cNvPicPr preferRelativeResize="0"/>
          <p:nvPr/>
        </p:nvPicPr>
        <p:blipFill rotWithShape="1">
          <a:blip r:embed="rId10">
            <a:alphaModFix/>
          </a:blip>
          <a:srcRect/>
          <a:stretch/>
        </p:blipFill>
        <p:spPr>
          <a:xfrm>
            <a:off x="11260199" y="0"/>
            <a:ext cx="9398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60dd7952d4_0_377"/>
          <p:cNvSpPr txBox="1">
            <a:spLocks noGrp="1"/>
          </p:cNvSpPr>
          <p:nvPr>
            <p:ph type="title" idx="4294967295"/>
          </p:nvPr>
        </p:nvSpPr>
        <p:spPr>
          <a:xfrm>
            <a:off x="415600" y="593367"/>
            <a:ext cx="113607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YOUTUBE</a:t>
            </a:r>
            <a:endParaRPr dirty="0">
              <a:solidFill>
                <a:schemeClr val="lt1"/>
              </a:solidFill>
              <a:latin typeface="Stratum2 Black" panose="020B0506030000020004" pitchFamily="34" charset="0"/>
            </a:endParaRPr>
          </a:p>
        </p:txBody>
      </p:sp>
      <p:sp>
        <p:nvSpPr>
          <p:cNvPr id="198" name="Google Shape;198;g260dd7952d4_0_377"/>
          <p:cNvSpPr txBox="1"/>
          <p:nvPr/>
        </p:nvSpPr>
        <p:spPr>
          <a:xfrm>
            <a:off x="415588" y="1217976"/>
            <a:ext cx="7205700" cy="4982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900" b="1" dirty="0">
                <a:solidFill>
                  <a:schemeClr val="lt1"/>
                </a:solidFill>
                <a:latin typeface="Stratum2 Black" panose="020B0506030000020004" pitchFamily="34" charset="0"/>
              </a:rPr>
              <a:t>Summary</a:t>
            </a:r>
            <a:endParaRPr sz="1900" b="1"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Online video sharing platform</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Remains second-most used social platform by Canadians behind Facebook</a:t>
            </a:r>
            <a:endParaRPr sz="1900" dirty="0">
              <a:solidFill>
                <a:schemeClr val="lt1"/>
              </a:solidFill>
              <a:latin typeface="Stratum2 Black" panose="020B0506030000020004" pitchFamily="34" charset="0"/>
            </a:endParaRPr>
          </a:p>
          <a:p>
            <a:pPr marL="0" lvl="0" indent="0" algn="l" rtl="0">
              <a:spcBef>
                <a:spcPts val="0"/>
              </a:spcBef>
              <a:spcAft>
                <a:spcPts val="0"/>
              </a:spcAft>
              <a:buNone/>
            </a:pPr>
            <a:endParaRPr sz="1900" b="1" dirty="0">
              <a:solidFill>
                <a:schemeClr val="lt1"/>
              </a:solidFill>
              <a:latin typeface="Stratum2 Black" panose="020B0506030000020004" pitchFamily="34" charset="0"/>
            </a:endParaRPr>
          </a:p>
          <a:p>
            <a:pPr marL="0" lvl="0" indent="0" algn="l" rtl="0">
              <a:spcBef>
                <a:spcPts val="0"/>
              </a:spcBef>
              <a:spcAft>
                <a:spcPts val="0"/>
              </a:spcAft>
              <a:buNone/>
            </a:pPr>
            <a:r>
              <a:rPr lang="en-CA" sz="1900" b="1" dirty="0">
                <a:solidFill>
                  <a:schemeClr val="lt1"/>
                </a:solidFill>
                <a:latin typeface="Stratum2 Black" panose="020B0506030000020004" pitchFamily="34" charset="0"/>
              </a:rPr>
              <a:t>Best practices</a:t>
            </a:r>
            <a:endParaRPr sz="1900" b="1"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Vlog entries to connect with your fans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Aim for longer-form video with some editing</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Training videos and B-Roll media can use</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Leverage your YouTube channel as a tool to practice your narrative and be comfortable on camera</a:t>
            </a:r>
            <a:endParaRPr sz="1900" dirty="0">
              <a:solidFill>
                <a:schemeClr val="lt1"/>
              </a:solidFill>
              <a:latin typeface="Stratum2 Black" panose="020B0506030000020004" pitchFamily="34" charset="0"/>
            </a:endParaRPr>
          </a:p>
          <a:p>
            <a:pPr marL="0" lvl="0" indent="0" algn="l" rtl="0">
              <a:spcBef>
                <a:spcPts val="0"/>
              </a:spcBef>
              <a:spcAft>
                <a:spcPts val="0"/>
              </a:spcAft>
              <a:buNone/>
            </a:pPr>
            <a:endParaRPr sz="2400" b="1" dirty="0">
              <a:solidFill>
                <a:schemeClr val="lt1"/>
              </a:solidFill>
            </a:endParaRPr>
          </a:p>
          <a:p>
            <a:pPr marL="0" lvl="0" indent="0" algn="l" rtl="0">
              <a:spcBef>
                <a:spcPts val="0"/>
              </a:spcBef>
              <a:spcAft>
                <a:spcPts val="0"/>
              </a:spcAft>
              <a:buNone/>
            </a:pPr>
            <a:endParaRPr sz="2400" b="1" dirty="0">
              <a:solidFill>
                <a:schemeClr val="lt1"/>
              </a:solidFill>
            </a:endParaRPr>
          </a:p>
          <a:p>
            <a:pPr marL="0" lvl="0" indent="0" algn="l" rtl="0">
              <a:spcBef>
                <a:spcPts val="0"/>
              </a:spcBef>
              <a:spcAft>
                <a:spcPts val="0"/>
              </a:spcAft>
              <a:buNone/>
            </a:pPr>
            <a:endParaRPr sz="1900" dirty="0">
              <a:solidFill>
                <a:schemeClr val="lt1"/>
              </a:solidFill>
            </a:endParaRPr>
          </a:p>
        </p:txBody>
      </p:sp>
      <p:sp>
        <p:nvSpPr>
          <p:cNvPr id="199" name="Google Shape;199;g260dd7952d4_0_377"/>
          <p:cNvSpPr txBox="1"/>
          <p:nvPr/>
        </p:nvSpPr>
        <p:spPr>
          <a:xfrm>
            <a:off x="434800" y="5749167"/>
            <a:ext cx="71673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CA" sz="1300" dirty="0">
                <a:solidFill>
                  <a:schemeClr val="lt1"/>
                </a:solidFill>
                <a:latin typeface="Stratum2 Black" panose="020B0506030000020004" pitchFamily="34" charset="0"/>
              </a:rPr>
              <a:t>Accounts you should follow for inspiration: </a:t>
            </a:r>
            <a:r>
              <a:rPr lang="en-CA" sz="1300" u="sng" dirty="0">
                <a:solidFill>
                  <a:schemeClr val="lt1"/>
                </a:solidFill>
                <a:latin typeface="Stratum2 Black" panose="020B0506030000020004" pitchFamily="34" charset="0"/>
                <a:hlinkClick r:id="rId3">
                  <a:extLst>
                    <a:ext uri="{A12FA001-AC4F-418D-AE19-62706E023703}">
                      <ahyp:hlinkClr xmlns:ahyp="http://schemas.microsoft.com/office/drawing/2018/hyperlinkcolor" val="tx"/>
                    </a:ext>
                  </a:extLst>
                </a:hlinkClick>
              </a:rPr>
              <a:t>Aaron Brown</a:t>
            </a:r>
            <a:r>
              <a:rPr lang="en-CA" sz="13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4">
                  <a:extLst>
                    <a:ext uri="{A12FA001-AC4F-418D-AE19-62706E023703}">
                      <ahyp:hlinkClr xmlns:ahyp="http://schemas.microsoft.com/office/drawing/2018/hyperlinkcolor" val="tx"/>
                    </a:ext>
                  </a:extLst>
                </a:hlinkClick>
              </a:rPr>
              <a:t>Melissa Humana-Paredes</a:t>
            </a:r>
            <a:r>
              <a:rPr lang="en-CA" sz="1300" u="sng" dirty="0">
                <a:solidFill>
                  <a:schemeClr val="lt1"/>
                </a:solidFill>
                <a:latin typeface="Stratum2 Black" panose="020B0506030000020004" pitchFamily="34" charset="0"/>
              </a:rPr>
              <a:t>,</a:t>
            </a:r>
            <a:r>
              <a:rPr lang="en-CA" sz="13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5">
                  <a:extLst>
                    <a:ext uri="{A12FA001-AC4F-418D-AE19-62706E023703}">
                      <ahyp:hlinkClr xmlns:ahyp="http://schemas.microsoft.com/office/drawing/2018/hyperlinkcolor" val="tx"/>
                    </a:ext>
                  </a:extLst>
                </a:hlinkClick>
              </a:rPr>
              <a:t>Roman </a:t>
            </a:r>
            <a:r>
              <a:rPr lang="en-CA" sz="1300" u="sng" dirty="0" err="1">
                <a:solidFill>
                  <a:schemeClr val="lt1"/>
                </a:solidFill>
                <a:latin typeface="Stratum2 Black" panose="020B0506030000020004" pitchFamily="34" charset="0"/>
                <a:hlinkClick r:id="rId5">
                  <a:extLst>
                    <a:ext uri="{A12FA001-AC4F-418D-AE19-62706E023703}">
                      <ahyp:hlinkClr xmlns:ahyp="http://schemas.microsoft.com/office/drawing/2018/hyperlinkcolor" val="tx"/>
                    </a:ext>
                  </a:extLst>
                </a:hlinkClick>
              </a:rPr>
              <a:t>Sadovsky</a:t>
            </a:r>
            <a:r>
              <a:rPr lang="en-CA" sz="19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6">
                  <a:extLst>
                    <a:ext uri="{A12FA001-AC4F-418D-AE19-62706E023703}">
                      <ahyp:hlinkClr xmlns:ahyp="http://schemas.microsoft.com/office/drawing/2018/hyperlinkcolor" val="tx"/>
                    </a:ext>
                  </a:extLst>
                </a:hlinkClick>
              </a:rPr>
              <a:t>Mark McMorris</a:t>
            </a:r>
            <a:endParaRPr sz="1900" dirty="0">
              <a:solidFill>
                <a:schemeClr val="lt1"/>
              </a:solidFill>
              <a:latin typeface="Stratum2 Black" panose="020B0506030000020004" pitchFamily="34" charset="0"/>
            </a:endParaRPr>
          </a:p>
        </p:txBody>
      </p:sp>
      <p:pic>
        <p:nvPicPr>
          <p:cNvPr id="200" name="Google Shape;200;g260dd7952d4_0_377"/>
          <p:cNvPicPr preferRelativeResize="0"/>
          <p:nvPr/>
        </p:nvPicPr>
        <p:blipFill rotWithShape="1">
          <a:blip r:embed="rId7">
            <a:alphaModFix/>
          </a:blip>
          <a:srcRect t="5053" b="48019"/>
          <a:stretch/>
        </p:blipFill>
        <p:spPr>
          <a:xfrm>
            <a:off x="8149425" y="168825"/>
            <a:ext cx="2563674" cy="2604411"/>
          </a:xfrm>
          <a:prstGeom prst="rect">
            <a:avLst/>
          </a:prstGeom>
          <a:noFill/>
          <a:ln>
            <a:noFill/>
          </a:ln>
        </p:spPr>
      </p:pic>
      <p:pic>
        <p:nvPicPr>
          <p:cNvPr id="201" name="Google Shape;201;g260dd7952d4_0_377"/>
          <p:cNvPicPr preferRelativeResize="0"/>
          <p:nvPr/>
        </p:nvPicPr>
        <p:blipFill rotWithShape="1">
          <a:blip r:embed="rId8">
            <a:alphaModFix/>
          </a:blip>
          <a:srcRect t="8217" b="15835"/>
          <a:stretch/>
        </p:blipFill>
        <p:spPr>
          <a:xfrm>
            <a:off x="8149425" y="2435900"/>
            <a:ext cx="2563674" cy="4215276"/>
          </a:xfrm>
          <a:prstGeom prst="rect">
            <a:avLst/>
          </a:prstGeom>
          <a:noFill/>
          <a:ln>
            <a:noFill/>
          </a:ln>
        </p:spPr>
      </p:pic>
      <p:pic>
        <p:nvPicPr>
          <p:cNvPr id="202" name="Google Shape;202;g260dd7952d4_0_377"/>
          <p:cNvPicPr preferRelativeResize="0"/>
          <p:nvPr/>
        </p:nvPicPr>
        <p:blipFill rotWithShape="1">
          <a:blip r:embed="rId9">
            <a:alphaModFix/>
          </a:blip>
          <a:srcRect/>
          <a:stretch/>
        </p:blipFill>
        <p:spPr>
          <a:xfrm>
            <a:off x="11260199" y="0"/>
            <a:ext cx="9398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Google Shape;207;g260dd7952d4_0_388"/>
          <p:cNvSpPr txBox="1">
            <a:spLocks noGrp="1"/>
          </p:cNvSpPr>
          <p:nvPr>
            <p:ph type="title" idx="4294967295"/>
          </p:nvPr>
        </p:nvSpPr>
        <p:spPr>
          <a:xfrm>
            <a:off x="415600" y="593367"/>
            <a:ext cx="113607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TIKTOK</a:t>
            </a:r>
            <a:endParaRPr dirty="0">
              <a:solidFill>
                <a:schemeClr val="lt1"/>
              </a:solidFill>
              <a:latin typeface="Stratum2 Black" panose="020B0506030000020004" pitchFamily="34" charset="0"/>
            </a:endParaRPr>
          </a:p>
        </p:txBody>
      </p:sp>
      <p:sp>
        <p:nvSpPr>
          <p:cNvPr id="208" name="Google Shape;208;g260dd7952d4_0_388"/>
          <p:cNvSpPr txBox="1"/>
          <p:nvPr/>
        </p:nvSpPr>
        <p:spPr>
          <a:xfrm>
            <a:off x="292900" y="1225202"/>
            <a:ext cx="7205700" cy="3998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900" b="1" dirty="0">
                <a:solidFill>
                  <a:schemeClr val="lt1"/>
                </a:solidFill>
                <a:latin typeface="Stratum2 Black" panose="020B0506030000020004" pitchFamily="34" charset="0"/>
              </a:rPr>
              <a:t>Summary</a:t>
            </a:r>
            <a:endParaRPr sz="1900" b="1"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Video-sharing social networking service</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Used to create short dance, lip-</a:t>
            </a:r>
            <a:r>
              <a:rPr lang="en-CA" sz="1900" dirty="0" err="1">
                <a:solidFill>
                  <a:schemeClr val="lt1"/>
                </a:solidFill>
                <a:latin typeface="Stratum2 Black" panose="020B0506030000020004" pitchFamily="34" charset="0"/>
              </a:rPr>
              <a:t>sync,comedy</a:t>
            </a:r>
            <a:r>
              <a:rPr lang="en-CA" sz="1900" dirty="0">
                <a:solidFill>
                  <a:schemeClr val="lt1"/>
                </a:solidFill>
                <a:latin typeface="Stratum2 Black" panose="020B0506030000020004" pitchFamily="34" charset="0"/>
              </a:rPr>
              <a:t> or talent videos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Humour and trending content is at the center of the app</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Most-downloaded app on the App Store in 2019 &amp; 2020</a:t>
            </a:r>
            <a:endParaRPr sz="1900" dirty="0">
              <a:solidFill>
                <a:schemeClr val="lt1"/>
              </a:solidFill>
              <a:latin typeface="Stratum2 Black" panose="020B0506030000020004" pitchFamily="34" charset="0"/>
            </a:endParaRPr>
          </a:p>
          <a:p>
            <a:pPr marL="0" lvl="0" indent="0" algn="l" rtl="0">
              <a:spcBef>
                <a:spcPts val="0"/>
              </a:spcBef>
              <a:spcAft>
                <a:spcPts val="0"/>
              </a:spcAft>
              <a:buNone/>
            </a:pPr>
            <a:endParaRPr sz="1900" b="1" dirty="0">
              <a:solidFill>
                <a:schemeClr val="lt1"/>
              </a:solidFill>
              <a:latin typeface="Stratum2 Black" panose="020B0506030000020004" pitchFamily="34" charset="0"/>
            </a:endParaRPr>
          </a:p>
          <a:p>
            <a:pPr marL="0" lvl="0" indent="0" algn="l" rtl="0">
              <a:spcBef>
                <a:spcPts val="0"/>
              </a:spcBef>
              <a:spcAft>
                <a:spcPts val="0"/>
              </a:spcAft>
              <a:buNone/>
            </a:pPr>
            <a:r>
              <a:rPr lang="en-CA" sz="1900" b="1" dirty="0">
                <a:solidFill>
                  <a:schemeClr val="lt1"/>
                </a:solidFill>
                <a:latin typeface="Stratum2 Black" panose="020B0506030000020004" pitchFamily="34" charset="0"/>
              </a:rPr>
              <a:t>Best practices</a:t>
            </a:r>
            <a:endParaRPr sz="1900" b="1"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Show-off your athletic abilities and skills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Take people behind the scenes of your training</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Let your creative/quirky/musical side show here</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Participate in trends and viral challenges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Use effects and filters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Use # hashtags in moderation (ex: #fyp #yoursport)</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Engage through comments with other brands/influencers/athletes for increased visibility</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Reply to comments in video form </a:t>
            </a:r>
            <a:endParaRPr sz="1900" dirty="0">
              <a:solidFill>
                <a:schemeClr val="lt1"/>
              </a:solidFill>
              <a:latin typeface="Stratum2 Black" panose="020B0506030000020004" pitchFamily="34" charset="0"/>
            </a:endParaRPr>
          </a:p>
          <a:p>
            <a:pPr marL="609600" lvl="0" indent="0" algn="l" rtl="0">
              <a:spcBef>
                <a:spcPts val="0"/>
              </a:spcBef>
              <a:spcAft>
                <a:spcPts val="0"/>
              </a:spcAft>
              <a:buNone/>
            </a:pPr>
            <a:r>
              <a:rPr lang="en-CA" sz="1900" dirty="0">
                <a:solidFill>
                  <a:schemeClr val="lt1"/>
                </a:solidFill>
              </a:rPr>
              <a:t> </a:t>
            </a:r>
            <a:endParaRPr sz="1900" dirty="0">
              <a:solidFill>
                <a:schemeClr val="lt1"/>
              </a:solidFill>
            </a:endParaRPr>
          </a:p>
          <a:p>
            <a:pPr marL="609600" lvl="0" indent="0" algn="l" rtl="0">
              <a:spcBef>
                <a:spcPts val="0"/>
              </a:spcBef>
              <a:spcAft>
                <a:spcPts val="0"/>
              </a:spcAft>
              <a:buNone/>
            </a:pPr>
            <a:endParaRPr sz="1900" dirty="0">
              <a:solidFill>
                <a:schemeClr val="lt1"/>
              </a:solidFill>
            </a:endParaRPr>
          </a:p>
          <a:p>
            <a:pPr marL="0" lvl="0" indent="0" algn="l" rtl="0">
              <a:spcBef>
                <a:spcPts val="0"/>
              </a:spcBef>
              <a:spcAft>
                <a:spcPts val="0"/>
              </a:spcAft>
              <a:buNone/>
            </a:pPr>
            <a:endParaRPr sz="2400" b="1" dirty="0">
              <a:solidFill>
                <a:schemeClr val="lt1"/>
              </a:solidFill>
            </a:endParaRPr>
          </a:p>
          <a:p>
            <a:pPr marL="0" lvl="0" indent="0" algn="l" rtl="0">
              <a:spcBef>
                <a:spcPts val="0"/>
              </a:spcBef>
              <a:spcAft>
                <a:spcPts val="0"/>
              </a:spcAft>
              <a:buNone/>
            </a:pPr>
            <a:endParaRPr sz="1900" dirty="0">
              <a:solidFill>
                <a:schemeClr val="lt1"/>
              </a:solidFill>
            </a:endParaRPr>
          </a:p>
        </p:txBody>
      </p:sp>
      <p:sp>
        <p:nvSpPr>
          <p:cNvPr id="209" name="Google Shape;209;g260dd7952d4_0_388"/>
          <p:cNvSpPr txBox="1"/>
          <p:nvPr/>
        </p:nvSpPr>
        <p:spPr>
          <a:xfrm>
            <a:off x="415600" y="6200767"/>
            <a:ext cx="71673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CA" sz="1300" dirty="0">
                <a:solidFill>
                  <a:schemeClr val="lt1"/>
                </a:solidFill>
                <a:latin typeface="Stratum2 Black" panose="020B0506030000020004" pitchFamily="34" charset="0"/>
              </a:rPr>
              <a:t>Accounts you should follow for inspiration: </a:t>
            </a:r>
            <a:r>
              <a:rPr lang="en-CA" sz="1300" u="sng" dirty="0">
                <a:solidFill>
                  <a:schemeClr val="lt1"/>
                </a:solidFill>
                <a:latin typeface="Stratum2 Black" panose="020B0506030000020004" pitchFamily="34" charset="0"/>
                <a:hlinkClick r:id="rId4">
                  <a:extLst>
                    <a:ext uri="{A12FA001-AC4F-418D-AE19-62706E023703}">
                      <ahyp:hlinkClr xmlns:ahyp="http://schemas.microsoft.com/office/drawing/2018/hyperlinkcolor" val="tx"/>
                    </a:ext>
                  </a:extLst>
                </a:hlinkClick>
              </a:rPr>
              <a:t>Piper Gilles</a:t>
            </a:r>
            <a:r>
              <a:rPr lang="en-CA" sz="13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5">
                  <a:extLst>
                    <a:ext uri="{A12FA001-AC4F-418D-AE19-62706E023703}">
                      <ahyp:hlinkClr xmlns:ahyp="http://schemas.microsoft.com/office/drawing/2018/hyperlinkcolor" val="tx"/>
                    </a:ext>
                  </a:extLst>
                </a:hlinkClick>
              </a:rPr>
              <a:t>Mark McMorris</a:t>
            </a:r>
            <a:r>
              <a:rPr lang="en-CA" sz="13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6">
                  <a:extLst>
                    <a:ext uri="{A12FA001-AC4F-418D-AE19-62706E023703}">
                      <ahyp:hlinkClr xmlns:ahyp="http://schemas.microsoft.com/office/drawing/2018/hyperlinkcolor" val="tx"/>
                    </a:ext>
                  </a:extLst>
                </a:hlinkClick>
              </a:rPr>
              <a:t>Sarah Nurse</a:t>
            </a:r>
            <a:endParaRPr sz="1900" dirty="0">
              <a:solidFill>
                <a:schemeClr val="lt1"/>
              </a:solidFill>
              <a:latin typeface="Stratum2 Black" panose="020B0506030000020004" pitchFamily="34" charset="0"/>
            </a:endParaRPr>
          </a:p>
        </p:txBody>
      </p:sp>
      <p:pic>
        <p:nvPicPr>
          <p:cNvPr id="210" name="Google Shape;210;g260dd7952d4_0_388"/>
          <p:cNvPicPr preferRelativeResize="0"/>
          <p:nvPr/>
        </p:nvPicPr>
        <p:blipFill>
          <a:blip r:embed="rId7">
            <a:alphaModFix/>
          </a:blip>
          <a:stretch>
            <a:fillRect/>
          </a:stretch>
        </p:blipFill>
        <p:spPr>
          <a:xfrm>
            <a:off x="7370721" y="3991096"/>
            <a:ext cx="3616225" cy="2682437"/>
          </a:xfrm>
          <a:prstGeom prst="rect">
            <a:avLst/>
          </a:prstGeom>
          <a:noFill/>
          <a:ln>
            <a:noFill/>
          </a:ln>
        </p:spPr>
      </p:pic>
      <p:pic>
        <p:nvPicPr>
          <p:cNvPr id="211" name="Google Shape;211;g260dd7952d4_0_388"/>
          <p:cNvPicPr preferRelativeResize="0"/>
          <p:nvPr/>
        </p:nvPicPr>
        <p:blipFill>
          <a:blip r:embed="rId8">
            <a:alphaModFix/>
          </a:blip>
          <a:stretch>
            <a:fillRect/>
          </a:stretch>
        </p:blipFill>
        <p:spPr>
          <a:xfrm>
            <a:off x="9248851" y="1157321"/>
            <a:ext cx="1904237" cy="2682425"/>
          </a:xfrm>
          <a:prstGeom prst="rect">
            <a:avLst/>
          </a:prstGeom>
          <a:noFill/>
          <a:ln>
            <a:noFill/>
          </a:ln>
        </p:spPr>
      </p:pic>
      <p:pic>
        <p:nvPicPr>
          <p:cNvPr id="212" name="Google Shape;212;g260dd7952d4_0_388"/>
          <p:cNvPicPr preferRelativeResize="0"/>
          <p:nvPr/>
        </p:nvPicPr>
        <p:blipFill>
          <a:blip r:embed="rId9">
            <a:alphaModFix/>
          </a:blip>
          <a:stretch>
            <a:fillRect/>
          </a:stretch>
        </p:blipFill>
        <p:spPr>
          <a:xfrm>
            <a:off x="7181099" y="333125"/>
            <a:ext cx="1979625" cy="3430424"/>
          </a:xfrm>
          <a:prstGeom prst="rect">
            <a:avLst/>
          </a:prstGeom>
          <a:noFill/>
          <a:ln>
            <a:noFill/>
          </a:ln>
        </p:spPr>
      </p:pic>
      <p:pic>
        <p:nvPicPr>
          <p:cNvPr id="213" name="Google Shape;213;g260dd7952d4_0_388"/>
          <p:cNvPicPr preferRelativeResize="0"/>
          <p:nvPr/>
        </p:nvPicPr>
        <p:blipFill rotWithShape="1">
          <a:blip r:embed="rId10">
            <a:alphaModFix/>
          </a:blip>
          <a:srcRect/>
          <a:stretch/>
        </p:blipFill>
        <p:spPr>
          <a:xfrm>
            <a:off x="11260199" y="0"/>
            <a:ext cx="9398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60dd7952d4_0_400"/>
          <p:cNvSpPr txBox="1">
            <a:spLocks noGrp="1"/>
          </p:cNvSpPr>
          <p:nvPr>
            <p:ph type="title" idx="4294967295"/>
          </p:nvPr>
        </p:nvSpPr>
        <p:spPr>
          <a:xfrm>
            <a:off x="415600" y="593367"/>
            <a:ext cx="113607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SNAPCHAT</a:t>
            </a:r>
            <a:endParaRPr dirty="0">
              <a:solidFill>
                <a:schemeClr val="lt1"/>
              </a:solidFill>
              <a:latin typeface="Stratum2 Black" panose="020B0506030000020004" pitchFamily="34" charset="0"/>
            </a:endParaRPr>
          </a:p>
        </p:txBody>
      </p:sp>
      <p:sp>
        <p:nvSpPr>
          <p:cNvPr id="219" name="Google Shape;219;g260dd7952d4_0_400"/>
          <p:cNvSpPr txBox="1"/>
          <p:nvPr/>
        </p:nvSpPr>
        <p:spPr>
          <a:xfrm>
            <a:off x="415600" y="1428600"/>
            <a:ext cx="5627100" cy="4047221"/>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CA" sz="1900" b="1" dirty="0">
                <a:solidFill>
                  <a:schemeClr val="lt1"/>
                </a:solidFill>
                <a:latin typeface="Stratum2 Black" panose="020B0506030000020004" pitchFamily="34" charset="0"/>
              </a:rPr>
              <a:t>Summary</a:t>
            </a:r>
            <a:endParaRPr sz="1900" b="1"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Multimedia messaging app</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Has seen a huge resurgence since late-2018</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Users can create ephemeral low-fi content, or switch to ”Discover” for more professionally produced publisher content</a:t>
            </a:r>
            <a:endParaRPr sz="1900" dirty="0">
              <a:solidFill>
                <a:schemeClr val="lt1"/>
              </a:solidFill>
              <a:latin typeface="Stratum2 Black" panose="020B0506030000020004" pitchFamily="34" charset="0"/>
            </a:endParaRPr>
          </a:p>
          <a:p>
            <a:pPr marL="0" lvl="0" indent="0" algn="l" rtl="0">
              <a:spcBef>
                <a:spcPts val="0"/>
              </a:spcBef>
              <a:spcAft>
                <a:spcPts val="0"/>
              </a:spcAft>
              <a:buNone/>
            </a:pPr>
            <a:endParaRPr sz="1900" dirty="0">
              <a:solidFill>
                <a:schemeClr val="lt1"/>
              </a:solidFill>
              <a:latin typeface="Stratum2 Black" panose="020B0506030000020004" pitchFamily="34" charset="0"/>
            </a:endParaRPr>
          </a:p>
          <a:p>
            <a:pPr marL="0" lvl="0" indent="0" algn="l" rtl="0">
              <a:spcBef>
                <a:spcPts val="0"/>
              </a:spcBef>
              <a:spcAft>
                <a:spcPts val="0"/>
              </a:spcAft>
              <a:buNone/>
            </a:pPr>
            <a:r>
              <a:rPr lang="en-CA" sz="1900" b="1" dirty="0">
                <a:solidFill>
                  <a:schemeClr val="lt1"/>
                </a:solidFill>
                <a:latin typeface="Stratum2 Black" panose="020B0506030000020004" pitchFamily="34" charset="0"/>
              </a:rPr>
              <a:t>Best practices</a:t>
            </a:r>
            <a:endParaRPr sz="1900" b="1"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Create videos over images when possible</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Use tools like Memories, masks &amp; filters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Surprise your fans by replying to their Snap</a:t>
            </a:r>
            <a:endParaRPr sz="1900" dirty="0">
              <a:solidFill>
                <a:schemeClr val="lt1"/>
              </a:solidFill>
              <a:latin typeface="Stratum2 Black" panose="020B0506030000020004" pitchFamily="34" charset="0"/>
            </a:endParaRPr>
          </a:p>
          <a:p>
            <a:pPr marL="0" lvl="0" indent="0" algn="l" rtl="0">
              <a:spcBef>
                <a:spcPts val="0"/>
              </a:spcBef>
              <a:spcAft>
                <a:spcPts val="0"/>
              </a:spcAft>
              <a:buNone/>
            </a:pPr>
            <a:endParaRPr sz="1900" b="1" dirty="0">
              <a:solidFill>
                <a:schemeClr val="lt1"/>
              </a:solidFill>
            </a:endParaRPr>
          </a:p>
          <a:p>
            <a:pPr marL="0" lvl="0" indent="0" algn="l" rtl="0">
              <a:spcBef>
                <a:spcPts val="0"/>
              </a:spcBef>
              <a:spcAft>
                <a:spcPts val="0"/>
              </a:spcAft>
              <a:buNone/>
            </a:pPr>
            <a:endParaRPr sz="1900" dirty="0">
              <a:solidFill>
                <a:schemeClr val="lt1"/>
              </a:solidFill>
            </a:endParaRPr>
          </a:p>
        </p:txBody>
      </p:sp>
      <p:pic>
        <p:nvPicPr>
          <p:cNvPr id="220" name="Google Shape;220;g260dd7952d4_0_400"/>
          <p:cNvPicPr preferRelativeResize="0"/>
          <p:nvPr/>
        </p:nvPicPr>
        <p:blipFill>
          <a:blip r:embed="rId3">
            <a:alphaModFix/>
          </a:blip>
          <a:stretch>
            <a:fillRect/>
          </a:stretch>
        </p:blipFill>
        <p:spPr>
          <a:xfrm>
            <a:off x="5808200" y="861500"/>
            <a:ext cx="5343234" cy="4827800"/>
          </a:xfrm>
          <a:prstGeom prst="rect">
            <a:avLst/>
          </a:prstGeom>
          <a:noFill/>
          <a:ln>
            <a:noFill/>
          </a:ln>
        </p:spPr>
      </p:pic>
      <p:pic>
        <p:nvPicPr>
          <p:cNvPr id="221" name="Google Shape;221;g260dd7952d4_0_400"/>
          <p:cNvPicPr preferRelativeResize="0"/>
          <p:nvPr/>
        </p:nvPicPr>
        <p:blipFill rotWithShape="1">
          <a:blip r:embed="rId4">
            <a:alphaModFix/>
          </a:blip>
          <a:srcRect/>
          <a:stretch/>
        </p:blipFill>
        <p:spPr>
          <a:xfrm>
            <a:off x="11260199" y="0"/>
            <a:ext cx="9398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60dd7952d4_0_410"/>
          <p:cNvSpPr txBox="1">
            <a:spLocks noGrp="1"/>
          </p:cNvSpPr>
          <p:nvPr>
            <p:ph type="title" idx="4294967295"/>
          </p:nvPr>
        </p:nvSpPr>
        <p:spPr>
          <a:xfrm>
            <a:off x="261450" y="247642"/>
            <a:ext cx="6969300" cy="7635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CA" sz="2700" dirty="0">
                <a:solidFill>
                  <a:schemeClr val="lt1"/>
                </a:solidFill>
                <a:latin typeface="Stratum2 Black" panose="020B0506030000020004" pitchFamily="34" charset="0"/>
              </a:rPr>
              <a:t>What fans, media &amp; marketing partners </a:t>
            </a:r>
            <a:endParaRPr sz="2700" dirty="0">
              <a:solidFill>
                <a:schemeClr val="lt1"/>
              </a:solidFill>
              <a:latin typeface="Stratum2 Black" panose="020B0506030000020004" pitchFamily="34" charset="0"/>
            </a:endParaRPr>
          </a:p>
          <a:p>
            <a:pPr marL="0" lvl="0" indent="0" algn="ctr" rtl="0">
              <a:spcBef>
                <a:spcPts val="0"/>
              </a:spcBef>
              <a:spcAft>
                <a:spcPts val="0"/>
              </a:spcAft>
              <a:buNone/>
            </a:pPr>
            <a:r>
              <a:rPr lang="en-CA" sz="2700" dirty="0">
                <a:solidFill>
                  <a:schemeClr val="lt1"/>
                </a:solidFill>
                <a:latin typeface="Stratum2 Black" panose="020B0506030000020004" pitchFamily="34" charset="0"/>
              </a:rPr>
              <a:t>are craving</a:t>
            </a:r>
            <a:endParaRPr sz="2700" dirty="0">
              <a:solidFill>
                <a:schemeClr val="lt1"/>
              </a:solidFill>
              <a:latin typeface="Stratum2 Black" panose="020B0506030000020004" pitchFamily="34" charset="0"/>
            </a:endParaRPr>
          </a:p>
        </p:txBody>
      </p:sp>
      <p:sp>
        <p:nvSpPr>
          <p:cNvPr id="227" name="Google Shape;227;g260dd7952d4_0_410"/>
          <p:cNvSpPr txBox="1"/>
          <p:nvPr/>
        </p:nvSpPr>
        <p:spPr>
          <a:xfrm>
            <a:off x="261450" y="1202058"/>
            <a:ext cx="6969300" cy="2586000"/>
          </a:xfrm>
          <a:prstGeom prst="rect">
            <a:avLst/>
          </a:prstGeom>
          <a:noFill/>
          <a:ln>
            <a:noFill/>
          </a:ln>
        </p:spPr>
        <p:txBody>
          <a:bodyPr spcFirstLastPara="1" wrap="square" lIns="121900" tIns="121900" rIns="121900" bIns="121900" anchor="t" anchorCtr="0">
            <a:spAutoFit/>
          </a:bodyPr>
          <a:lstStyle/>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A sense of proximity: Behind the scenes, blog posts and vlogs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Impressive and inspiring content: Photoshoots, B-roll, competition footage and hardware</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Curated taste and added value: Choose brands you want to partner with and show them some love</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Feature what make you unique: hobbies, talent, schools, new and innovative training, tips </a:t>
            </a:r>
            <a:endParaRPr sz="1900" dirty="0">
              <a:solidFill>
                <a:schemeClr val="lt1"/>
              </a:solidFill>
              <a:latin typeface="Stratum2 Black" panose="020B0506030000020004" pitchFamily="34" charset="0"/>
            </a:endParaRPr>
          </a:p>
        </p:txBody>
      </p:sp>
      <p:pic>
        <p:nvPicPr>
          <p:cNvPr id="228" name="Google Shape;228;g260dd7952d4_0_410"/>
          <p:cNvPicPr preferRelativeResize="0"/>
          <p:nvPr/>
        </p:nvPicPr>
        <p:blipFill rotWithShape="1">
          <a:blip r:embed="rId3">
            <a:alphaModFix/>
          </a:blip>
          <a:srcRect l="41069" t="1651" b="18932"/>
          <a:stretch/>
        </p:blipFill>
        <p:spPr>
          <a:xfrm>
            <a:off x="7347074" y="247650"/>
            <a:ext cx="3612223" cy="2641499"/>
          </a:xfrm>
          <a:prstGeom prst="rect">
            <a:avLst/>
          </a:prstGeom>
          <a:noFill/>
          <a:ln>
            <a:noFill/>
          </a:ln>
        </p:spPr>
      </p:pic>
      <p:pic>
        <p:nvPicPr>
          <p:cNvPr id="229" name="Google Shape;229;g260dd7952d4_0_410">
            <a:hlinkClick r:id="rId4"/>
          </p:cNvPr>
          <p:cNvPicPr preferRelativeResize="0"/>
          <p:nvPr/>
        </p:nvPicPr>
        <p:blipFill>
          <a:blip r:embed="rId5">
            <a:alphaModFix/>
          </a:blip>
          <a:stretch>
            <a:fillRect/>
          </a:stretch>
        </p:blipFill>
        <p:spPr>
          <a:xfrm>
            <a:off x="552575" y="3978950"/>
            <a:ext cx="5599952" cy="2387801"/>
          </a:xfrm>
          <a:prstGeom prst="rect">
            <a:avLst/>
          </a:prstGeom>
          <a:noFill/>
          <a:ln>
            <a:noFill/>
          </a:ln>
        </p:spPr>
      </p:pic>
      <p:pic>
        <p:nvPicPr>
          <p:cNvPr id="230" name="Google Shape;230;g260dd7952d4_0_410"/>
          <p:cNvPicPr preferRelativeResize="0"/>
          <p:nvPr/>
        </p:nvPicPr>
        <p:blipFill>
          <a:blip r:embed="rId6">
            <a:alphaModFix/>
          </a:blip>
          <a:stretch>
            <a:fillRect/>
          </a:stretch>
        </p:blipFill>
        <p:spPr>
          <a:xfrm>
            <a:off x="6304927" y="3717908"/>
            <a:ext cx="4783886" cy="2648834"/>
          </a:xfrm>
          <a:prstGeom prst="rect">
            <a:avLst/>
          </a:prstGeom>
          <a:noFill/>
          <a:ln>
            <a:noFill/>
          </a:ln>
        </p:spPr>
      </p:pic>
      <p:pic>
        <p:nvPicPr>
          <p:cNvPr id="231" name="Google Shape;231;g260dd7952d4_0_410"/>
          <p:cNvPicPr preferRelativeResize="0"/>
          <p:nvPr/>
        </p:nvPicPr>
        <p:blipFill rotWithShape="1">
          <a:blip r:embed="rId7">
            <a:alphaModFix/>
          </a:blip>
          <a:srcRect/>
          <a:stretch/>
        </p:blipFill>
        <p:spPr>
          <a:xfrm>
            <a:off x="11260199" y="0"/>
            <a:ext cx="9398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81122"/>
        </a:solidFill>
        <a:effectLst/>
      </p:bgPr>
    </p:bg>
    <p:spTree>
      <p:nvGrpSpPr>
        <p:cNvPr id="1" name="Shape 235"/>
        <p:cNvGrpSpPr/>
        <p:nvPr/>
      </p:nvGrpSpPr>
      <p:grpSpPr>
        <a:xfrm>
          <a:off x="0" y="0"/>
          <a:ext cx="0" cy="0"/>
          <a:chOff x="0" y="0"/>
          <a:chExt cx="0" cy="0"/>
        </a:xfrm>
      </p:grpSpPr>
      <p:sp>
        <p:nvSpPr>
          <p:cNvPr id="236" name="Google Shape;236;g260dd7952d4_0_422"/>
          <p:cNvSpPr txBox="1"/>
          <p:nvPr/>
        </p:nvSpPr>
        <p:spPr>
          <a:xfrm>
            <a:off x="810833" y="2446065"/>
            <a:ext cx="10008900" cy="98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500"/>
              <a:buFont typeface="Arial"/>
              <a:buNone/>
            </a:pPr>
            <a:r>
              <a:rPr lang="en-CA" sz="6000" dirty="0">
                <a:solidFill>
                  <a:schemeClr val="lt1"/>
                </a:solidFill>
                <a:latin typeface="Stratum2 Black" panose="020B0506030000020004" pitchFamily="34" charset="0"/>
              </a:rPr>
              <a:t>3. BEST PRACTICES AND WATCHOUTS</a:t>
            </a:r>
            <a:endParaRPr sz="6000" dirty="0">
              <a:solidFill>
                <a:schemeClr val="lt1"/>
              </a:solidFill>
              <a:latin typeface="Stratum2 Black" panose="020B0506030000020004" pitchFamily="34" charset="0"/>
            </a:endParaRPr>
          </a:p>
          <a:p>
            <a:pPr marL="0" lvl="0" indent="0" algn="l" rtl="0">
              <a:lnSpc>
                <a:spcPct val="90000"/>
              </a:lnSpc>
              <a:spcBef>
                <a:spcPts val="0"/>
              </a:spcBef>
              <a:spcAft>
                <a:spcPts val="0"/>
              </a:spcAft>
              <a:buClr>
                <a:schemeClr val="dk1"/>
              </a:buClr>
              <a:buSzPts val="1500"/>
              <a:buFont typeface="Arial"/>
              <a:buNone/>
            </a:pPr>
            <a:endParaRPr sz="6000" dirty="0">
              <a:solidFill>
                <a:schemeClr val="lt1"/>
              </a:solidFill>
            </a:endParaRPr>
          </a:p>
        </p:txBody>
      </p:sp>
      <p:sp>
        <p:nvSpPr>
          <p:cNvPr id="237" name="Google Shape;237;g260dd7952d4_0_422"/>
          <p:cNvSpPr txBox="1"/>
          <p:nvPr/>
        </p:nvSpPr>
        <p:spPr>
          <a:xfrm>
            <a:off x="810833" y="4086700"/>
            <a:ext cx="9555900" cy="981900"/>
          </a:xfrm>
          <a:prstGeom prst="rect">
            <a:avLst/>
          </a:prstGeom>
          <a:noFill/>
          <a:ln>
            <a:noFill/>
          </a:ln>
        </p:spPr>
        <p:txBody>
          <a:bodyPr spcFirstLastPara="1" wrap="square" lIns="91425" tIns="45700" rIns="91425" bIns="45700" anchor="t" anchorCtr="0">
            <a:noAutofit/>
          </a:bodyPr>
          <a:lstStyle/>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YOUR GAME PLAN</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YOUR AT-GAMES PLAN</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WATCHOUTS</a:t>
            </a:r>
            <a:endParaRPr sz="1900" dirty="0">
              <a:solidFill>
                <a:schemeClr val="lt1"/>
              </a:solidFill>
              <a:latin typeface="Stratum2 Black" panose="020B0506030000020004" pitchFamily="34" charset="0"/>
            </a:endParaRPr>
          </a:p>
        </p:txBody>
      </p:sp>
      <p:pic>
        <p:nvPicPr>
          <p:cNvPr id="238" name="Google Shape;238;g260dd7952d4_0_422"/>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60dd7952d4_0_431"/>
          <p:cNvSpPr txBox="1">
            <a:spLocks noGrp="1"/>
          </p:cNvSpPr>
          <p:nvPr>
            <p:ph type="title" idx="4294967295"/>
          </p:nvPr>
        </p:nvSpPr>
        <p:spPr>
          <a:xfrm>
            <a:off x="415600" y="593367"/>
            <a:ext cx="113607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YOUR GAME PLAN</a:t>
            </a:r>
            <a:endParaRPr dirty="0">
              <a:solidFill>
                <a:schemeClr val="lt1"/>
              </a:solidFill>
              <a:latin typeface="Stratum2 Black" panose="020B0506030000020004" pitchFamily="34" charset="0"/>
            </a:endParaRPr>
          </a:p>
        </p:txBody>
      </p:sp>
      <p:sp>
        <p:nvSpPr>
          <p:cNvPr id="244" name="Google Shape;244;g260dd7952d4_0_431"/>
          <p:cNvSpPr txBox="1"/>
          <p:nvPr/>
        </p:nvSpPr>
        <p:spPr>
          <a:xfrm>
            <a:off x="425150" y="1074206"/>
            <a:ext cx="10825500" cy="61524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300"/>
              </a:spcBef>
              <a:spcAft>
                <a:spcPts val="0"/>
              </a:spcAft>
              <a:buClr>
                <a:schemeClr val="dk1"/>
              </a:buClr>
              <a:buSzPts val="1500"/>
              <a:buFont typeface="Arial"/>
              <a:buNone/>
            </a:pPr>
            <a:r>
              <a:rPr lang="en-CA" sz="1900" dirty="0">
                <a:solidFill>
                  <a:schemeClr val="lt1"/>
                </a:solidFill>
                <a:latin typeface="Stratum2 Black" panose="020B0506030000020004" pitchFamily="34" charset="0"/>
              </a:rPr>
              <a:t>1. Have a plan to tell </a:t>
            </a:r>
            <a:r>
              <a:rPr lang="en-CA" sz="1900" i="1" dirty="0">
                <a:solidFill>
                  <a:schemeClr val="lt1"/>
                </a:solidFill>
                <a:latin typeface="Stratum2 Black" panose="020B0506030000020004" pitchFamily="34" charset="0"/>
              </a:rPr>
              <a:t>your</a:t>
            </a:r>
            <a:r>
              <a:rPr lang="en-CA" sz="1900" dirty="0">
                <a:solidFill>
                  <a:schemeClr val="lt1"/>
                </a:solidFill>
                <a:latin typeface="Stratum2 Black" panose="020B0506030000020004" pitchFamily="34" charset="0"/>
              </a:rPr>
              <a:t> story</a:t>
            </a:r>
            <a:endParaRPr sz="1900" dirty="0">
              <a:solidFill>
                <a:schemeClr val="lt1"/>
              </a:solidFill>
              <a:latin typeface="Stratum2 Black" panose="020B0506030000020004" pitchFamily="34" charset="0"/>
            </a:endParaRPr>
          </a:p>
          <a:p>
            <a:pPr marL="0" lvl="0" indent="0" algn="l" rtl="0">
              <a:lnSpc>
                <a:spcPct val="115000"/>
              </a:lnSpc>
              <a:spcBef>
                <a:spcPts val="1300"/>
              </a:spcBef>
              <a:spcAft>
                <a:spcPts val="0"/>
              </a:spcAft>
              <a:buClr>
                <a:schemeClr val="dk1"/>
              </a:buClr>
              <a:buSzPts val="1500"/>
              <a:buFont typeface="Arial"/>
              <a:buNone/>
            </a:pPr>
            <a:r>
              <a:rPr lang="en-CA" sz="1900" dirty="0">
                <a:solidFill>
                  <a:schemeClr val="lt1"/>
                </a:solidFill>
                <a:latin typeface="Stratum2 Black" panose="020B0506030000020004" pitchFamily="34" charset="0"/>
              </a:rPr>
              <a:t>2. Choose which platforms to use — it’s okay to not be on every platform</a:t>
            </a:r>
            <a:endParaRPr sz="1900" dirty="0">
              <a:solidFill>
                <a:schemeClr val="lt1"/>
              </a:solidFill>
              <a:latin typeface="Stratum2 Black" panose="020B0506030000020004" pitchFamily="34" charset="0"/>
            </a:endParaRPr>
          </a:p>
          <a:p>
            <a:pPr marL="0" lvl="0" indent="0" algn="l" rtl="0">
              <a:lnSpc>
                <a:spcPct val="115000"/>
              </a:lnSpc>
              <a:spcBef>
                <a:spcPts val="1300"/>
              </a:spcBef>
              <a:spcAft>
                <a:spcPts val="0"/>
              </a:spcAft>
              <a:buClr>
                <a:schemeClr val="dk1"/>
              </a:buClr>
              <a:buSzPts val="1500"/>
              <a:buFont typeface="Arial"/>
              <a:buNone/>
            </a:pPr>
            <a:r>
              <a:rPr lang="en-CA" sz="1900" dirty="0">
                <a:solidFill>
                  <a:schemeClr val="lt1"/>
                </a:solidFill>
                <a:latin typeface="Stratum2 Black" panose="020B0506030000020004" pitchFamily="34" charset="0"/>
              </a:rPr>
              <a:t>3. Maintain the username — keep your username consistent across all platforms if possible</a:t>
            </a:r>
            <a:endParaRPr sz="1900" dirty="0">
              <a:solidFill>
                <a:schemeClr val="lt1"/>
              </a:solidFill>
              <a:latin typeface="Stratum2 Black" panose="020B0506030000020004" pitchFamily="34" charset="0"/>
            </a:endParaRPr>
          </a:p>
          <a:p>
            <a:pPr marL="0" lvl="0" indent="0" algn="l" rtl="0">
              <a:lnSpc>
                <a:spcPct val="115000"/>
              </a:lnSpc>
              <a:spcBef>
                <a:spcPts val="1300"/>
              </a:spcBef>
              <a:spcAft>
                <a:spcPts val="0"/>
              </a:spcAft>
              <a:buClr>
                <a:schemeClr val="dk1"/>
              </a:buClr>
              <a:buSzPts val="1500"/>
              <a:buFont typeface="Arial"/>
              <a:buNone/>
            </a:pPr>
            <a:r>
              <a:rPr lang="en-CA" sz="1900" dirty="0">
                <a:solidFill>
                  <a:schemeClr val="lt1"/>
                </a:solidFill>
                <a:latin typeface="Stratum2 Black" panose="020B0506030000020004" pitchFamily="34" charset="0"/>
              </a:rPr>
              <a:t>4. Establish your social media voice and tone (post in first-person, diary-type format)</a:t>
            </a:r>
            <a:endParaRPr sz="1900" dirty="0">
              <a:solidFill>
                <a:schemeClr val="lt1"/>
              </a:solidFill>
              <a:latin typeface="Stratum2 Black" panose="020B0506030000020004" pitchFamily="34" charset="0"/>
            </a:endParaRPr>
          </a:p>
          <a:p>
            <a:pPr marL="0" lvl="0" indent="0" algn="l" rtl="0">
              <a:lnSpc>
                <a:spcPct val="115000"/>
              </a:lnSpc>
              <a:spcBef>
                <a:spcPts val="1300"/>
              </a:spcBef>
              <a:spcAft>
                <a:spcPts val="0"/>
              </a:spcAft>
              <a:buClr>
                <a:schemeClr val="dk1"/>
              </a:buClr>
              <a:buSzPts val="1500"/>
              <a:buFont typeface="Arial"/>
              <a:buNone/>
            </a:pPr>
            <a:r>
              <a:rPr lang="en-CA" sz="1900" dirty="0">
                <a:solidFill>
                  <a:schemeClr val="lt1"/>
                </a:solidFill>
                <a:latin typeface="Stratum2 Black" panose="020B0506030000020004" pitchFamily="34" charset="0"/>
              </a:rPr>
              <a:t>5. Keep your voice consistent</a:t>
            </a:r>
            <a:endParaRPr sz="1900" dirty="0">
              <a:solidFill>
                <a:schemeClr val="lt1"/>
              </a:solidFill>
              <a:latin typeface="Stratum2 Black" panose="020B0506030000020004" pitchFamily="34" charset="0"/>
            </a:endParaRPr>
          </a:p>
          <a:p>
            <a:pPr marL="0" lvl="0" indent="0" algn="l" rtl="0">
              <a:lnSpc>
                <a:spcPct val="115000"/>
              </a:lnSpc>
              <a:spcBef>
                <a:spcPts val="1300"/>
              </a:spcBef>
              <a:spcAft>
                <a:spcPts val="0"/>
              </a:spcAft>
              <a:buClr>
                <a:schemeClr val="dk1"/>
              </a:buClr>
              <a:buSzPts val="1500"/>
              <a:buFont typeface="Arial"/>
              <a:buNone/>
            </a:pPr>
            <a:r>
              <a:rPr lang="en-CA" sz="1900" dirty="0">
                <a:solidFill>
                  <a:schemeClr val="lt1"/>
                </a:solidFill>
                <a:latin typeface="Stratum2 Black" panose="020B0506030000020004" pitchFamily="34" charset="0"/>
              </a:rPr>
              <a:t>6. Learn everything you can about your audience</a:t>
            </a:r>
            <a:endParaRPr sz="1900" dirty="0">
              <a:solidFill>
                <a:schemeClr val="lt1"/>
              </a:solidFill>
              <a:latin typeface="Stratum2 Black" panose="020B0506030000020004" pitchFamily="34" charset="0"/>
            </a:endParaRPr>
          </a:p>
          <a:p>
            <a:pPr marL="0" lvl="0" indent="0" algn="l" rtl="0">
              <a:lnSpc>
                <a:spcPct val="115000"/>
              </a:lnSpc>
              <a:spcBef>
                <a:spcPts val="1300"/>
              </a:spcBef>
              <a:spcAft>
                <a:spcPts val="0"/>
              </a:spcAft>
              <a:buClr>
                <a:schemeClr val="dk1"/>
              </a:buClr>
              <a:buSzPts val="1500"/>
              <a:buFont typeface="Arial"/>
              <a:buNone/>
            </a:pPr>
            <a:r>
              <a:rPr lang="en-CA" sz="1900" dirty="0">
                <a:solidFill>
                  <a:schemeClr val="lt1"/>
                </a:solidFill>
                <a:latin typeface="Stratum2 Black" panose="020B0506030000020004" pitchFamily="34" charset="0"/>
              </a:rPr>
              <a:t>7. Pay attention to your peers (competitors, NSO, international federation, @teamcanada, @santiago2023 or @panamsports) and engage with them (follow, like, comments, sharing and resharing)</a:t>
            </a:r>
            <a:endParaRPr sz="1900" dirty="0">
              <a:solidFill>
                <a:schemeClr val="lt1"/>
              </a:solidFill>
              <a:latin typeface="Stratum2 Black" panose="020B0506030000020004" pitchFamily="34" charset="0"/>
            </a:endParaRPr>
          </a:p>
          <a:p>
            <a:pPr marL="0" lvl="0" indent="0" algn="l" rtl="0">
              <a:lnSpc>
                <a:spcPct val="115000"/>
              </a:lnSpc>
              <a:spcBef>
                <a:spcPts val="1300"/>
              </a:spcBef>
              <a:spcAft>
                <a:spcPts val="0"/>
              </a:spcAft>
              <a:buClr>
                <a:schemeClr val="dk1"/>
              </a:buClr>
              <a:buSzPts val="1500"/>
              <a:buFont typeface="Arial"/>
              <a:buNone/>
            </a:pPr>
            <a:r>
              <a:rPr lang="en-CA" sz="1900" dirty="0">
                <a:solidFill>
                  <a:schemeClr val="lt1"/>
                </a:solidFill>
                <a:latin typeface="Stratum2 Black" panose="020B0506030000020004" pitchFamily="34" charset="0"/>
              </a:rPr>
              <a:t>8. Monitor your mentions</a:t>
            </a:r>
            <a:endParaRPr sz="1900" dirty="0">
              <a:solidFill>
                <a:schemeClr val="lt1"/>
              </a:solidFill>
              <a:latin typeface="Stratum2 Black" panose="020B0506030000020004" pitchFamily="34" charset="0"/>
            </a:endParaRPr>
          </a:p>
          <a:p>
            <a:pPr marL="0" lvl="0" indent="0" algn="l" rtl="0">
              <a:lnSpc>
                <a:spcPct val="115000"/>
              </a:lnSpc>
              <a:spcBef>
                <a:spcPts val="1300"/>
              </a:spcBef>
              <a:spcAft>
                <a:spcPts val="0"/>
              </a:spcAft>
              <a:buClr>
                <a:schemeClr val="dk1"/>
              </a:buClr>
              <a:buSzPts val="1500"/>
              <a:buFont typeface="Arial"/>
              <a:buNone/>
            </a:pPr>
            <a:r>
              <a:rPr lang="en-CA" sz="1900" dirty="0">
                <a:solidFill>
                  <a:schemeClr val="lt1"/>
                </a:solidFill>
                <a:latin typeface="Stratum2 Black" panose="020B0506030000020004" pitchFamily="34" charset="0"/>
              </a:rPr>
              <a:t>9. Stay interested in your industry</a:t>
            </a:r>
            <a:endParaRPr sz="1900" dirty="0">
              <a:solidFill>
                <a:schemeClr val="lt1"/>
              </a:solidFill>
              <a:latin typeface="Stratum2 Black" panose="020B0506030000020004" pitchFamily="34" charset="0"/>
            </a:endParaRPr>
          </a:p>
          <a:p>
            <a:pPr marL="0" lvl="0" indent="0" algn="l" rtl="0">
              <a:lnSpc>
                <a:spcPct val="115000"/>
              </a:lnSpc>
              <a:spcBef>
                <a:spcPts val="1300"/>
              </a:spcBef>
              <a:spcAft>
                <a:spcPts val="0"/>
              </a:spcAft>
              <a:buClr>
                <a:schemeClr val="dk1"/>
              </a:buClr>
              <a:buSzPts val="1500"/>
              <a:buFont typeface="Arial"/>
              <a:buNone/>
            </a:pPr>
            <a:r>
              <a:rPr lang="en-CA" sz="1900" dirty="0">
                <a:solidFill>
                  <a:schemeClr val="lt1"/>
                </a:solidFill>
                <a:latin typeface="Stratum2 Black" panose="020B0506030000020004" pitchFamily="34" charset="0"/>
              </a:rPr>
              <a:t>10. Know your platform basics</a:t>
            </a:r>
            <a:endParaRPr sz="1900" dirty="0">
              <a:solidFill>
                <a:schemeClr val="lt1"/>
              </a:solidFill>
              <a:latin typeface="Stratum2 Black" panose="020B0506030000020004" pitchFamily="34" charset="0"/>
            </a:endParaRPr>
          </a:p>
          <a:p>
            <a:pPr marL="0" lvl="0" indent="0" algn="l" rtl="0">
              <a:lnSpc>
                <a:spcPct val="115000"/>
              </a:lnSpc>
              <a:spcBef>
                <a:spcPts val="0"/>
              </a:spcBef>
              <a:spcAft>
                <a:spcPts val="0"/>
              </a:spcAft>
              <a:buNone/>
            </a:pPr>
            <a:endParaRPr sz="2400" b="1" dirty="0">
              <a:solidFill>
                <a:schemeClr val="lt1"/>
              </a:solidFill>
            </a:endParaRPr>
          </a:p>
        </p:txBody>
      </p:sp>
      <p:pic>
        <p:nvPicPr>
          <p:cNvPr id="245" name="Google Shape;245;g260dd7952d4_0_431"/>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260dd7952d4_0_716"/>
          <p:cNvSpPr txBox="1"/>
          <p:nvPr/>
        </p:nvSpPr>
        <p:spPr>
          <a:xfrm>
            <a:off x="810833" y="2446065"/>
            <a:ext cx="10008900" cy="981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500"/>
              <a:buFont typeface="Arial"/>
              <a:buNone/>
            </a:pPr>
            <a:r>
              <a:rPr lang="en-CA" sz="6000" dirty="0">
                <a:solidFill>
                  <a:schemeClr val="lt1"/>
                </a:solidFill>
                <a:latin typeface="Stratum2 Black" panose="020B0506030000020004" pitchFamily="34" charset="0"/>
              </a:rPr>
              <a:t>BUILDING YOUR STORY</a:t>
            </a:r>
            <a:endParaRPr sz="6000" dirty="0">
              <a:solidFill>
                <a:schemeClr val="lt1"/>
              </a:solidFill>
              <a:latin typeface="Stratum2 Black" panose="020B0506030000020004" pitchFamily="34" charset="0"/>
            </a:endParaRPr>
          </a:p>
        </p:txBody>
      </p:sp>
      <p:sp>
        <p:nvSpPr>
          <p:cNvPr id="92" name="Google Shape;92;g260dd7952d4_0_716"/>
          <p:cNvSpPr txBox="1"/>
          <p:nvPr/>
        </p:nvSpPr>
        <p:spPr>
          <a:xfrm>
            <a:off x="810833" y="3428067"/>
            <a:ext cx="9555900" cy="981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500"/>
              <a:buFont typeface="Arial"/>
              <a:buNone/>
            </a:pPr>
            <a:r>
              <a:rPr lang="en-CA" sz="2000" b="1" dirty="0">
                <a:solidFill>
                  <a:schemeClr val="lt1"/>
                </a:solidFill>
                <a:latin typeface="Stratum2 Black" panose="020B0506030000020004" pitchFamily="34" charset="0"/>
                <a:ea typeface="National Book" panose="02000503000000020004" pitchFamily="50" charset="0"/>
              </a:rPr>
              <a:t>UNDERSTANDING AND NAVIGATING SOCIAL MEDIA </a:t>
            </a:r>
            <a:endParaRPr sz="2000" b="1" dirty="0">
              <a:solidFill>
                <a:schemeClr val="lt1"/>
              </a:solidFill>
              <a:latin typeface="Stratum2 Black" panose="020B0506030000020004" pitchFamily="34" charset="0"/>
              <a:ea typeface="National Book" panose="02000503000000020004" pitchFamily="50" charset="0"/>
            </a:endParaRPr>
          </a:p>
          <a:p>
            <a:pPr marL="0" lvl="0" indent="0" algn="l" rtl="0">
              <a:spcBef>
                <a:spcPts val="0"/>
              </a:spcBef>
              <a:spcAft>
                <a:spcPts val="0"/>
              </a:spcAft>
              <a:buClr>
                <a:schemeClr val="dk1"/>
              </a:buClr>
              <a:buSzPts val="1500"/>
              <a:buFont typeface="Arial"/>
              <a:buNone/>
            </a:pPr>
            <a:r>
              <a:rPr lang="en-CA" sz="2000" b="1" dirty="0">
                <a:solidFill>
                  <a:schemeClr val="lt1"/>
                </a:solidFill>
                <a:latin typeface="Stratum2 Black" panose="020B0506030000020004" pitchFamily="34" charset="0"/>
                <a:ea typeface="National Book" panose="02000503000000020004" pitchFamily="50" charset="0"/>
              </a:rPr>
              <a:t>AS A TEAM CANADA ATHLETE</a:t>
            </a:r>
            <a:endParaRPr sz="2000" b="1" dirty="0">
              <a:solidFill>
                <a:schemeClr val="lt1"/>
              </a:solidFill>
              <a:latin typeface="Stratum2 Black" panose="020B0506030000020004" pitchFamily="34" charset="0"/>
              <a:ea typeface="National Book" panose="02000503000000020004" pitchFamily="50" charset="0"/>
            </a:endParaRPr>
          </a:p>
        </p:txBody>
      </p:sp>
      <p:pic>
        <p:nvPicPr>
          <p:cNvPr id="93" name="Google Shape;93;g260dd7952d4_0_716"/>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260dd7952d4_0_440"/>
          <p:cNvSpPr txBox="1">
            <a:spLocks noGrp="1"/>
          </p:cNvSpPr>
          <p:nvPr>
            <p:ph type="title" idx="4294967295"/>
          </p:nvPr>
        </p:nvSpPr>
        <p:spPr>
          <a:xfrm>
            <a:off x="415600" y="593367"/>
            <a:ext cx="113607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YOUR AT GAMES PLAN</a:t>
            </a:r>
            <a:endParaRPr dirty="0">
              <a:solidFill>
                <a:schemeClr val="lt1"/>
              </a:solidFill>
              <a:latin typeface="Stratum2 Black" panose="020B0506030000020004" pitchFamily="34" charset="0"/>
            </a:endParaRPr>
          </a:p>
        </p:txBody>
      </p:sp>
      <p:sp>
        <p:nvSpPr>
          <p:cNvPr id="251" name="Google Shape;251;g260dd7952d4_0_440"/>
          <p:cNvSpPr txBox="1"/>
          <p:nvPr/>
        </p:nvSpPr>
        <p:spPr>
          <a:xfrm>
            <a:off x="415600" y="1428600"/>
            <a:ext cx="6310500" cy="5912860"/>
          </a:xfrm>
          <a:prstGeom prst="rect">
            <a:avLst/>
          </a:prstGeom>
          <a:noFill/>
          <a:ln>
            <a:noFill/>
          </a:ln>
        </p:spPr>
        <p:txBody>
          <a:bodyPr spcFirstLastPara="1" wrap="square" lIns="121900" tIns="121900" rIns="121900" bIns="121900" anchor="t" anchorCtr="0">
            <a:spAutoFit/>
          </a:bodyPr>
          <a:lstStyle/>
          <a:p>
            <a:pPr marL="0" lvl="0" indent="0" algn="l" rtl="0">
              <a:lnSpc>
                <a:spcPct val="110000"/>
              </a:lnSpc>
              <a:spcBef>
                <a:spcPts val="1300"/>
              </a:spcBef>
              <a:spcAft>
                <a:spcPts val="0"/>
              </a:spcAft>
              <a:buNone/>
            </a:pPr>
            <a:r>
              <a:rPr lang="en-CA" sz="1900" dirty="0">
                <a:solidFill>
                  <a:schemeClr val="lt1"/>
                </a:solidFill>
                <a:latin typeface="Stratum2 Black" panose="020B0506030000020004" pitchFamily="34" charset="0"/>
              </a:rPr>
              <a:t>1. Have a plan </a:t>
            </a:r>
            <a:endParaRPr sz="19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r>
              <a:rPr lang="en-CA" sz="1900" dirty="0">
                <a:solidFill>
                  <a:schemeClr val="lt1"/>
                </a:solidFill>
                <a:latin typeface="Stratum2 Black" panose="020B0506030000020004" pitchFamily="34" charset="0"/>
              </a:rPr>
              <a:t>2. Hand off account management during competition windows to someone you trust</a:t>
            </a:r>
            <a:endParaRPr sz="1900" dirty="0">
              <a:solidFill>
                <a:schemeClr val="lt1"/>
              </a:solidFill>
              <a:latin typeface="Stratum2 Black" panose="020B0506030000020004" pitchFamily="34" charset="0"/>
            </a:endParaRPr>
          </a:p>
          <a:p>
            <a:pPr marL="609600" lvl="0" indent="-425450" algn="l" rtl="0">
              <a:lnSpc>
                <a:spcPct val="110000"/>
              </a:lnSpc>
              <a:spcBef>
                <a:spcPts val="1300"/>
              </a:spcBef>
              <a:spcAft>
                <a:spcPts val="0"/>
              </a:spcAft>
              <a:buClr>
                <a:schemeClr val="lt1"/>
              </a:buClr>
              <a:buSzPts val="1900"/>
              <a:buChar char="●"/>
            </a:pPr>
            <a:r>
              <a:rPr lang="en-CA" sz="1900" dirty="0">
                <a:solidFill>
                  <a:schemeClr val="lt1"/>
                </a:solidFill>
                <a:latin typeface="Stratum2 Black" panose="020B0506030000020004" pitchFamily="34" charset="0"/>
              </a:rPr>
              <a:t>Keep your fans informed if you are going dark</a:t>
            </a:r>
            <a:endParaRPr sz="19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r>
              <a:rPr lang="en-CA" sz="1900" dirty="0">
                <a:solidFill>
                  <a:schemeClr val="lt1"/>
                </a:solidFill>
                <a:latin typeface="Stratum2 Black" panose="020B0506030000020004" pitchFamily="34" charset="0"/>
              </a:rPr>
              <a:t>3. Consider scheduling posts, rely on someone you trust to post for your or distance yourself from social media entirely</a:t>
            </a:r>
            <a:endParaRPr sz="19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r>
              <a:rPr lang="en-CA" sz="1900" dirty="0">
                <a:solidFill>
                  <a:schemeClr val="lt1"/>
                </a:solidFill>
                <a:latin typeface="Stratum2 Black" panose="020B0506030000020004" pitchFamily="34" charset="0"/>
              </a:rPr>
              <a:t>4. Consider posting post-competition and give an update to your fans: offer a glimpse into your thoughts. As hard as it might be, that’s what fans want to see. </a:t>
            </a:r>
            <a:endParaRPr sz="19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r>
              <a:rPr lang="en-CA" sz="1900" dirty="0">
                <a:solidFill>
                  <a:schemeClr val="lt1"/>
                </a:solidFill>
                <a:latin typeface="Stratum2 Black" panose="020B0506030000020004" pitchFamily="34" charset="0"/>
              </a:rPr>
              <a:t>Ultimately, fans are following your journey through all the up and downs. </a:t>
            </a:r>
            <a:endParaRPr sz="19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endParaRPr sz="1600" dirty="0">
              <a:solidFill>
                <a:schemeClr val="lt1"/>
              </a:solidFill>
            </a:endParaRPr>
          </a:p>
          <a:p>
            <a:pPr marL="0" lvl="0" indent="0" algn="l" rtl="0">
              <a:spcBef>
                <a:spcPts val="0"/>
              </a:spcBef>
              <a:spcAft>
                <a:spcPts val="0"/>
              </a:spcAft>
              <a:buNone/>
            </a:pPr>
            <a:endParaRPr sz="2400" b="1" dirty="0">
              <a:solidFill>
                <a:schemeClr val="lt1"/>
              </a:solidFill>
            </a:endParaRPr>
          </a:p>
        </p:txBody>
      </p:sp>
      <p:pic>
        <p:nvPicPr>
          <p:cNvPr id="252" name="Google Shape;252;g260dd7952d4_0_440"/>
          <p:cNvPicPr preferRelativeResize="0"/>
          <p:nvPr/>
        </p:nvPicPr>
        <p:blipFill>
          <a:blip r:embed="rId3">
            <a:alphaModFix/>
          </a:blip>
          <a:stretch>
            <a:fillRect/>
          </a:stretch>
        </p:blipFill>
        <p:spPr>
          <a:xfrm>
            <a:off x="6878500" y="3954533"/>
            <a:ext cx="3661808" cy="2751067"/>
          </a:xfrm>
          <a:prstGeom prst="rect">
            <a:avLst/>
          </a:prstGeom>
          <a:noFill/>
          <a:ln>
            <a:noFill/>
          </a:ln>
        </p:spPr>
      </p:pic>
      <p:pic>
        <p:nvPicPr>
          <p:cNvPr id="253" name="Google Shape;253;g260dd7952d4_0_440"/>
          <p:cNvPicPr preferRelativeResize="0"/>
          <p:nvPr/>
        </p:nvPicPr>
        <p:blipFill>
          <a:blip r:embed="rId4">
            <a:alphaModFix/>
          </a:blip>
          <a:stretch>
            <a:fillRect/>
          </a:stretch>
        </p:blipFill>
        <p:spPr>
          <a:xfrm>
            <a:off x="8131500" y="593377"/>
            <a:ext cx="2850351" cy="3134121"/>
          </a:xfrm>
          <a:prstGeom prst="rect">
            <a:avLst/>
          </a:prstGeom>
          <a:noFill/>
          <a:ln>
            <a:noFill/>
          </a:ln>
        </p:spPr>
      </p:pic>
      <p:pic>
        <p:nvPicPr>
          <p:cNvPr id="254" name="Google Shape;254;g260dd7952d4_0_440"/>
          <p:cNvPicPr preferRelativeResize="0"/>
          <p:nvPr/>
        </p:nvPicPr>
        <p:blipFill>
          <a:blip r:embed="rId5">
            <a:alphaModFix/>
          </a:blip>
          <a:stretch>
            <a:fillRect/>
          </a:stretch>
        </p:blipFill>
        <p:spPr>
          <a:xfrm>
            <a:off x="6878512" y="1531399"/>
            <a:ext cx="3097938" cy="471252"/>
          </a:xfrm>
          <a:prstGeom prst="rect">
            <a:avLst/>
          </a:prstGeom>
          <a:noFill/>
          <a:ln>
            <a:noFill/>
          </a:ln>
        </p:spPr>
      </p:pic>
      <p:pic>
        <p:nvPicPr>
          <p:cNvPr id="255" name="Google Shape;255;g260dd7952d4_0_440"/>
          <p:cNvPicPr preferRelativeResize="0"/>
          <p:nvPr/>
        </p:nvPicPr>
        <p:blipFill rotWithShape="1">
          <a:blip r:embed="rId6">
            <a:alphaModFix/>
          </a:blip>
          <a:srcRect/>
          <a:stretch/>
        </p:blipFill>
        <p:spPr>
          <a:xfrm>
            <a:off x="11260199" y="0"/>
            <a:ext cx="939800" cy="6858000"/>
          </a:xfrm>
          <a:prstGeom prst="rect">
            <a:avLst/>
          </a:prstGeom>
          <a:noFill/>
          <a:ln>
            <a:noFill/>
          </a:ln>
        </p:spPr>
      </p:pic>
      <p:pic>
        <p:nvPicPr>
          <p:cNvPr id="256" name="Google Shape;256;g260dd7952d4_0_440"/>
          <p:cNvPicPr preferRelativeResize="0"/>
          <p:nvPr/>
        </p:nvPicPr>
        <p:blipFill>
          <a:blip r:embed="rId7">
            <a:alphaModFix/>
          </a:blip>
          <a:stretch>
            <a:fillRect/>
          </a:stretch>
        </p:blipFill>
        <p:spPr>
          <a:xfrm>
            <a:off x="8651875" y="5619397"/>
            <a:ext cx="2850350" cy="1018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60dd7952d4_0_450"/>
          <p:cNvSpPr txBox="1">
            <a:spLocks noGrp="1"/>
          </p:cNvSpPr>
          <p:nvPr>
            <p:ph type="title" idx="4294967295"/>
          </p:nvPr>
        </p:nvSpPr>
        <p:spPr>
          <a:xfrm>
            <a:off x="415600" y="593367"/>
            <a:ext cx="113607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WATCH OUTS</a:t>
            </a:r>
            <a:endParaRPr dirty="0">
              <a:solidFill>
                <a:schemeClr val="lt1"/>
              </a:solidFill>
              <a:latin typeface="Stratum2 Black" panose="020B0506030000020004" pitchFamily="34" charset="0"/>
            </a:endParaRPr>
          </a:p>
        </p:txBody>
      </p:sp>
      <p:sp>
        <p:nvSpPr>
          <p:cNvPr id="262" name="Google Shape;262;g260dd7952d4_0_450"/>
          <p:cNvSpPr txBox="1"/>
          <p:nvPr/>
        </p:nvSpPr>
        <p:spPr>
          <a:xfrm>
            <a:off x="415600" y="1356967"/>
            <a:ext cx="11546700" cy="4802400"/>
          </a:xfrm>
          <a:prstGeom prst="rect">
            <a:avLst/>
          </a:prstGeom>
          <a:noFill/>
          <a:ln>
            <a:noFill/>
          </a:ln>
        </p:spPr>
        <p:txBody>
          <a:bodyPr spcFirstLastPara="1" wrap="square" lIns="121900" tIns="121900" rIns="121900" bIns="121900" anchor="t" anchorCtr="0">
            <a:spAutoFit/>
          </a:bodyPr>
          <a:lstStyle/>
          <a:p>
            <a:pPr marL="609600" lvl="0" indent="-431800" algn="l" rtl="0">
              <a:lnSpc>
                <a:spcPct val="115000"/>
              </a:lnSpc>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The Internet is forever</a:t>
            </a:r>
            <a:endParaRPr sz="2000" dirty="0">
              <a:solidFill>
                <a:schemeClr val="lt1"/>
              </a:solidFill>
              <a:latin typeface="Stratum2 Black" panose="020B0506030000020004" pitchFamily="34" charset="0"/>
            </a:endParaRPr>
          </a:p>
          <a:p>
            <a:pPr marL="1219200" lvl="1" indent="-431800" algn="l" rtl="0">
              <a:lnSpc>
                <a:spcPct val="115000"/>
              </a:lnSpc>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What may seem like a harmless photo could haunt you later on</a:t>
            </a:r>
            <a:endParaRPr sz="2000" dirty="0">
              <a:solidFill>
                <a:schemeClr val="lt1"/>
              </a:solidFill>
              <a:latin typeface="Stratum2 Black" panose="020B0506030000020004" pitchFamily="34" charset="0"/>
            </a:endParaRPr>
          </a:p>
          <a:p>
            <a:pPr marL="609600" lvl="0" indent="-431800" algn="l" rtl="0">
              <a:lnSpc>
                <a:spcPct val="115000"/>
              </a:lnSpc>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Direct messages aren’t private</a:t>
            </a:r>
            <a:endParaRPr sz="2000" dirty="0">
              <a:solidFill>
                <a:schemeClr val="lt1"/>
              </a:solidFill>
              <a:latin typeface="Stratum2 Black" panose="020B0506030000020004" pitchFamily="34" charset="0"/>
            </a:endParaRPr>
          </a:p>
          <a:p>
            <a:pPr marL="1219200" lvl="1" indent="-431800" algn="l" rtl="0">
              <a:lnSpc>
                <a:spcPct val="115000"/>
              </a:lnSpc>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Can be screenshotted and shared publicly</a:t>
            </a:r>
            <a:endParaRPr sz="2000" dirty="0">
              <a:solidFill>
                <a:schemeClr val="lt1"/>
              </a:solidFill>
              <a:latin typeface="Stratum2 Black" panose="020B0506030000020004" pitchFamily="34" charset="0"/>
            </a:endParaRPr>
          </a:p>
          <a:p>
            <a:pPr marL="609600" lvl="0" indent="-431800" algn="l" rtl="0">
              <a:lnSpc>
                <a:spcPct val="115000"/>
              </a:lnSpc>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Try to not repost the same content across channels, change it up</a:t>
            </a:r>
            <a:endParaRPr sz="2000" dirty="0">
              <a:solidFill>
                <a:schemeClr val="lt1"/>
              </a:solidFill>
              <a:latin typeface="Stratum2 Black" panose="020B0506030000020004" pitchFamily="34" charset="0"/>
            </a:endParaRPr>
          </a:p>
          <a:p>
            <a:pPr marL="609600" lvl="0" indent="-431800" algn="l" rtl="0">
              <a:lnSpc>
                <a:spcPct val="115000"/>
              </a:lnSpc>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Don’t over-post on channels</a:t>
            </a:r>
            <a:endParaRPr sz="2000" dirty="0">
              <a:solidFill>
                <a:schemeClr val="lt1"/>
              </a:solidFill>
              <a:latin typeface="Stratum2 Black" panose="020B0506030000020004" pitchFamily="34" charset="0"/>
            </a:endParaRPr>
          </a:p>
          <a:p>
            <a:pPr marL="1219200" lvl="1" indent="-431800" algn="l" rtl="0">
              <a:lnSpc>
                <a:spcPct val="115000"/>
              </a:lnSpc>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Quality over quantity</a:t>
            </a:r>
            <a:endParaRPr sz="2000" dirty="0">
              <a:solidFill>
                <a:schemeClr val="lt1"/>
              </a:solidFill>
              <a:latin typeface="Stratum2 Black" panose="020B0506030000020004" pitchFamily="34" charset="0"/>
            </a:endParaRPr>
          </a:p>
          <a:p>
            <a:pPr marL="609600" lvl="0" indent="-431800" algn="l" rtl="0">
              <a:lnSpc>
                <a:spcPct val="115000"/>
              </a:lnSpc>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Credit creators and photographers </a:t>
            </a:r>
            <a:endParaRPr sz="2000" dirty="0">
              <a:solidFill>
                <a:schemeClr val="lt1"/>
              </a:solidFill>
              <a:latin typeface="Stratum2 Black" panose="020B0506030000020004" pitchFamily="34" charset="0"/>
            </a:endParaRPr>
          </a:p>
          <a:p>
            <a:pPr marL="609600" lvl="0" indent="-431800" algn="l" rtl="0">
              <a:lnSpc>
                <a:spcPct val="115000"/>
              </a:lnSpc>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Don’t use of profanity or derogatory language, think of your young fans </a:t>
            </a:r>
            <a:endParaRPr sz="2000" dirty="0">
              <a:solidFill>
                <a:schemeClr val="lt1"/>
              </a:solidFill>
              <a:latin typeface="Stratum2 Black" panose="020B0506030000020004" pitchFamily="34" charset="0"/>
            </a:endParaRPr>
          </a:p>
          <a:p>
            <a:pPr marL="609600" lvl="0" indent="-431800" algn="l" rtl="0">
              <a:lnSpc>
                <a:spcPct val="115000"/>
              </a:lnSpc>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Choose music carefully, be respectful </a:t>
            </a:r>
            <a:endParaRPr sz="2000" dirty="0">
              <a:solidFill>
                <a:schemeClr val="lt1"/>
              </a:solidFill>
              <a:latin typeface="Stratum2 Black" panose="020B0506030000020004" pitchFamily="34" charset="0"/>
            </a:endParaRPr>
          </a:p>
          <a:p>
            <a:pPr marL="609600" lvl="0" indent="-431800" algn="l" rtl="0">
              <a:lnSpc>
                <a:spcPct val="115000"/>
              </a:lnSpc>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Raise your voice with passion, while avoiding being controversial</a:t>
            </a:r>
            <a:endParaRPr sz="2000" dirty="0">
              <a:solidFill>
                <a:schemeClr val="lt1"/>
              </a:solidFill>
              <a:latin typeface="Stratum2 Black" panose="020B0506030000020004" pitchFamily="34" charset="0"/>
            </a:endParaRPr>
          </a:p>
          <a:p>
            <a:pPr marL="609600" lvl="0" indent="-431800" algn="l" rtl="0">
              <a:lnSpc>
                <a:spcPct val="115000"/>
              </a:lnSpc>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Avoid criticizing sponsors</a:t>
            </a:r>
            <a:endParaRPr sz="2000" dirty="0">
              <a:solidFill>
                <a:schemeClr val="lt1"/>
              </a:solidFill>
              <a:latin typeface="Stratum2 Black" panose="020B0506030000020004" pitchFamily="34" charset="0"/>
            </a:endParaRPr>
          </a:p>
          <a:p>
            <a:pPr marL="609600" lvl="0" indent="-431800" algn="l" rtl="0">
              <a:lnSpc>
                <a:spcPct val="115000"/>
              </a:lnSpc>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The Internet is </a:t>
            </a:r>
            <a:r>
              <a:rPr lang="en-CA" sz="2000" i="1" dirty="0">
                <a:solidFill>
                  <a:schemeClr val="lt1"/>
                </a:solidFill>
                <a:latin typeface="Stratum2 Black" panose="020B0506030000020004" pitchFamily="34" charset="0"/>
              </a:rPr>
              <a:t>forever</a:t>
            </a:r>
            <a:endParaRPr sz="2000" i="1" dirty="0">
              <a:solidFill>
                <a:schemeClr val="lt1"/>
              </a:solidFill>
              <a:latin typeface="Stratum2 Black" panose="020B0506030000020004" pitchFamily="34" charset="0"/>
            </a:endParaRPr>
          </a:p>
        </p:txBody>
      </p:sp>
      <p:pic>
        <p:nvPicPr>
          <p:cNvPr id="263" name="Google Shape;263;g260dd7952d4_0_450"/>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60dd7952d4_0_459"/>
          <p:cNvSpPr txBox="1">
            <a:spLocks noGrp="1"/>
          </p:cNvSpPr>
          <p:nvPr>
            <p:ph type="title" idx="4294967295"/>
          </p:nvPr>
        </p:nvSpPr>
        <p:spPr>
          <a:xfrm>
            <a:off x="415600" y="2867800"/>
            <a:ext cx="11360700" cy="11223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CA" sz="6000" dirty="0">
                <a:solidFill>
                  <a:schemeClr val="lt1"/>
                </a:solidFill>
                <a:latin typeface="Stratum2 Black" panose="020B0506030000020004" pitchFamily="34" charset="0"/>
              </a:rPr>
              <a:t>4. TIPS AND TOOLS</a:t>
            </a:r>
            <a:endParaRPr sz="6000" dirty="0">
              <a:solidFill>
                <a:schemeClr val="lt1"/>
              </a:solidFill>
              <a:latin typeface="Stratum2 Black" panose="020B0506030000020004" pitchFamily="34" charset="0"/>
            </a:endParaRPr>
          </a:p>
        </p:txBody>
      </p:sp>
      <p:sp>
        <p:nvSpPr>
          <p:cNvPr id="269" name="Google Shape;269;g260dd7952d4_0_459"/>
          <p:cNvSpPr txBox="1"/>
          <p:nvPr/>
        </p:nvSpPr>
        <p:spPr>
          <a:xfrm>
            <a:off x="415600" y="3729367"/>
            <a:ext cx="10846800" cy="1123500"/>
          </a:xfrm>
          <a:prstGeom prst="rect">
            <a:avLst/>
          </a:prstGeom>
          <a:noFill/>
          <a:ln>
            <a:noFill/>
          </a:ln>
        </p:spPr>
        <p:txBody>
          <a:bodyPr spcFirstLastPara="1" wrap="square" lIns="121900" tIns="121900" rIns="121900" bIns="121900" anchor="t" anchorCtr="0">
            <a:spAutoFit/>
          </a:bodyPr>
          <a:lstStyle/>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NOTIFICATION MANAGEMENT</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GETTING VERIFIED</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APPS</a:t>
            </a:r>
            <a:endParaRPr sz="1900" dirty="0">
              <a:solidFill>
                <a:schemeClr val="lt1"/>
              </a:solidFill>
              <a:latin typeface="Stratum2 Black" panose="020B0506030000020004" pitchFamily="34" charset="0"/>
            </a:endParaRPr>
          </a:p>
        </p:txBody>
      </p:sp>
      <p:pic>
        <p:nvPicPr>
          <p:cNvPr id="270" name="Google Shape;270;g260dd7952d4_0_459"/>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60dd7952d4_0_468"/>
          <p:cNvSpPr txBox="1">
            <a:spLocks noGrp="1"/>
          </p:cNvSpPr>
          <p:nvPr>
            <p:ph type="title" idx="4294967295"/>
          </p:nvPr>
        </p:nvSpPr>
        <p:spPr>
          <a:xfrm>
            <a:off x="415600" y="593367"/>
            <a:ext cx="113607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NOTIFICATION MANAGEMENT</a:t>
            </a:r>
            <a:endParaRPr dirty="0">
              <a:solidFill>
                <a:schemeClr val="lt1"/>
              </a:solidFill>
              <a:latin typeface="Stratum2 Black" panose="020B0506030000020004" pitchFamily="34" charset="0"/>
            </a:endParaRPr>
          </a:p>
        </p:txBody>
      </p:sp>
      <p:sp>
        <p:nvSpPr>
          <p:cNvPr id="276" name="Google Shape;276;g260dd7952d4_0_468"/>
          <p:cNvSpPr txBox="1"/>
          <p:nvPr/>
        </p:nvSpPr>
        <p:spPr>
          <a:xfrm>
            <a:off x="468600" y="1087633"/>
            <a:ext cx="11254800" cy="5549684"/>
          </a:xfrm>
          <a:prstGeom prst="rect">
            <a:avLst/>
          </a:prstGeom>
          <a:noFill/>
          <a:ln>
            <a:noFill/>
          </a:ln>
        </p:spPr>
        <p:txBody>
          <a:bodyPr spcFirstLastPara="1" wrap="square" lIns="121900" tIns="121900" rIns="121900" bIns="121900" anchor="t" anchorCtr="0">
            <a:spAutoFit/>
          </a:bodyPr>
          <a:lstStyle/>
          <a:p>
            <a:pPr marL="0" lvl="0" indent="0" algn="l" rtl="0">
              <a:lnSpc>
                <a:spcPct val="110000"/>
              </a:lnSpc>
              <a:spcBef>
                <a:spcPts val="1300"/>
              </a:spcBef>
              <a:spcAft>
                <a:spcPts val="0"/>
              </a:spcAft>
              <a:buNone/>
            </a:pPr>
            <a:r>
              <a:rPr lang="en-CA" sz="1600" b="1" dirty="0">
                <a:solidFill>
                  <a:schemeClr val="lt1"/>
                </a:solidFill>
                <a:latin typeface="Stratum2 Black" panose="020B0506030000020004" pitchFamily="34" charset="0"/>
              </a:rPr>
              <a:t>Instagram</a:t>
            </a:r>
            <a:endParaRPr sz="1600" b="1" dirty="0">
              <a:solidFill>
                <a:schemeClr val="lt1"/>
              </a:solidFill>
              <a:latin typeface="Stratum2 Black" panose="020B0506030000020004" pitchFamily="34" charset="0"/>
            </a:endParaRPr>
          </a:p>
          <a:p>
            <a:pPr marL="0" lvl="0" indent="0" algn="l" rtl="0">
              <a:lnSpc>
                <a:spcPct val="100000"/>
              </a:lnSpc>
              <a:spcBef>
                <a:spcPts val="1300"/>
              </a:spcBef>
              <a:spcAft>
                <a:spcPts val="0"/>
              </a:spcAft>
              <a:buNone/>
            </a:pPr>
            <a:r>
              <a:rPr lang="en-CA" sz="1600" dirty="0">
                <a:solidFill>
                  <a:schemeClr val="lt1"/>
                </a:solidFill>
                <a:latin typeface="Stratum2 Black" panose="020B0506030000020004" pitchFamily="34" charset="0"/>
              </a:rPr>
              <a:t>Range of notification settings for posts, stories &amp; comments</a:t>
            </a:r>
            <a:endParaRPr sz="1600" dirty="0">
              <a:solidFill>
                <a:schemeClr val="lt1"/>
              </a:solidFill>
              <a:latin typeface="Stratum2 Black" panose="020B0506030000020004" pitchFamily="34" charset="0"/>
            </a:endParaRPr>
          </a:p>
          <a:p>
            <a:pPr marL="609600" lvl="0" indent="-406400" algn="l" rtl="0">
              <a:lnSpc>
                <a:spcPct val="100000"/>
              </a:lnSpc>
              <a:spcBef>
                <a:spcPts val="1300"/>
              </a:spcBef>
              <a:spcAft>
                <a:spcPts val="0"/>
              </a:spcAft>
              <a:buClr>
                <a:schemeClr val="lt1"/>
              </a:buClr>
              <a:buSzPts val="1600"/>
              <a:buChar char="●"/>
            </a:pPr>
            <a:r>
              <a:rPr lang="en-CA" sz="1600" dirty="0">
                <a:solidFill>
                  <a:schemeClr val="lt1"/>
                </a:solidFill>
                <a:latin typeface="Stratum2 Black" panose="020B0506030000020004" pitchFamily="34" charset="0"/>
              </a:rPr>
              <a:t>Likes</a:t>
            </a:r>
            <a:endParaRPr sz="1600" dirty="0">
              <a:solidFill>
                <a:schemeClr val="lt1"/>
              </a:solidFill>
              <a:latin typeface="Stratum2 Black" panose="020B0506030000020004" pitchFamily="34" charset="0"/>
            </a:endParaRPr>
          </a:p>
          <a:p>
            <a:pPr marL="609600" lvl="0" indent="-406400" algn="l" rtl="0">
              <a:lnSpc>
                <a:spcPct val="10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Likes &amp; comments under your posts</a:t>
            </a:r>
            <a:endParaRPr sz="1600" dirty="0">
              <a:solidFill>
                <a:schemeClr val="lt1"/>
              </a:solidFill>
              <a:latin typeface="Stratum2 Black" panose="020B0506030000020004" pitchFamily="34" charset="0"/>
            </a:endParaRPr>
          </a:p>
          <a:p>
            <a:pPr marL="609600" lvl="0" indent="-406400" algn="l" rtl="0">
              <a:lnSpc>
                <a:spcPct val="10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Photo tagging: who can tag you in a photo? </a:t>
            </a:r>
            <a:endParaRPr sz="1600" dirty="0">
              <a:solidFill>
                <a:schemeClr val="lt1"/>
              </a:solidFill>
              <a:latin typeface="Stratum2 Black" panose="020B0506030000020004" pitchFamily="34" charset="0"/>
            </a:endParaRPr>
          </a:p>
          <a:p>
            <a:pPr marL="1219200" lvl="1" indent="-406400" algn="l" rtl="0">
              <a:lnSpc>
                <a:spcPct val="10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Only people you follow or everyone</a:t>
            </a:r>
            <a:endParaRPr sz="1600" dirty="0">
              <a:solidFill>
                <a:schemeClr val="lt1"/>
              </a:solidFill>
              <a:latin typeface="Stratum2 Black" panose="020B0506030000020004" pitchFamily="34" charset="0"/>
            </a:endParaRPr>
          </a:p>
          <a:p>
            <a:pPr marL="609600" lvl="0" indent="-406400" algn="l" rtl="0">
              <a:lnSpc>
                <a:spcPct val="10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Comments</a:t>
            </a:r>
            <a:endParaRPr sz="1600" dirty="0">
              <a:solidFill>
                <a:schemeClr val="lt1"/>
              </a:solidFill>
              <a:latin typeface="Stratum2 Black" panose="020B0506030000020004" pitchFamily="34" charset="0"/>
            </a:endParaRPr>
          </a:p>
          <a:p>
            <a:pPr marL="609600" lvl="0" indent="-406400" algn="l" rtl="0">
              <a:lnSpc>
                <a:spcPct val="10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Comment Likes &amp; Pins</a:t>
            </a:r>
            <a:endParaRPr sz="1600" dirty="0">
              <a:solidFill>
                <a:schemeClr val="lt1"/>
              </a:solidFill>
              <a:latin typeface="Stratum2 Black" panose="020B0506030000020004" pitchFamily="34" charset="0"/>
            </a:endParaRPr>
          </a:p>
          <a:p>
            <a:pPr marL="609600" lvl="0" indent="-406400" algn="l" rtl="0">
              <a:lnSpc>
                <a:spcPct val="10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You can pause all notifications</a:t>
            </a:r>
            <a:endParaRPr sz="16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r>
              <a:rPr lang="en-CA" sz="1600" dirty="0">
                <a:solidFill>
                  <a:schemeClr val="lt1"/>
                </a:solidFill>
                <a:latin typeface="Stratum2 Black" panose="020B0506030000020004" pitchFamily="34" charset="0"/>
              </a:rPr>
              <a:t>Following &amp; Followers</a:t>
            </a:r>
            <a:endParaRPr sz="1600" dirty="0">
              <a:solidFill>
                <a:schemeClr val="lt1"/>
              </a:solidFill>
              <a:latin typeface="Stratum2 Black" panose="020B0506030000020004" pitchFamily="34" charset="0"/>
            </a:endParaRPr>
          </a:p>
          <a:p>
            <a:pPr marL="609600" lvl="0" indent="-406400" algn="l" rtl="0">
              <a:lnSpc>
                <a:spcPct val="110000"/>
              </a:lnSpc>
              <a:spcBef>
                <a:spcPts val="1300"/>
              </a:spcBef>
              <a:spcAft>
                <a:spcPts val="0"/>
              </a:spcAft>
              <a:buClr>
                <a:schemeClr val="lt1"/>
              </a:buClr>
              <a:buSzPts val="1600"/>
              <a:buChar char="●"/>
            </a:pPr>
            <a:r>
              <a:rPr lang="en-CA" sz="1600" dirty="0">
                <a:solidFill>
                  <a:schemeClr val="lt1"/>
                </a:solidFill>
                <a:latin typeface="Stratum2 Black" panose="020B0506030000020004" pitchFamily="34" charset="0"/>
              </a:rPr>
              <a:t>Accepted Follow Requests</a:t>
            </a:r>
            <a:endParaRPr sz="1600" dirty="0">
              <a:solidFill>
                <a:schemeClr val="lt1"/>
              </a:solidFill>
              <a:latin typeface="Stratum2 Black" panose="020B0506030000020004" pitchFamily="34" charset="0"/>
            </a:endParaRPr>
          </a:p>
          <a:p>
            <a:pPr marL="609600" lvl="0" indent="-406400" algn="l" rtl="0">
              <a:lnSpc>
                <a:spcPct val="11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Friends on Instagram</a:t>
            </a:r>
            <a:endParaRPr sz="1600" dirty="0">
              <a:solidFill>
                <a:schemeClr val="lt1"/>
              </a:solidFill>
              <a:latin typeface="Stratum2 Black" panose="020B0506030000020004" pitchFamily="34" charset="0"/>
            </a:endParaRPr>
          </a:p>
          <a:p>
            <a:pPr marL="609600" lvl="0" indent="-406400" algn="l" rtl="0">
              <a:lnSpc>
                <a:spcPct val="11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Mentions in bio</a:t>
            </a:r>
            <a:endParaRPr sz="16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r>
              <a:rPr lang="en-CA" sz="1600" dirty="0">
                <a:solidFill>
                  <a:schemeClr val="lt1"/>
                </a:solidFill>
                <a:latin typeface="Stratum2 Black" panose="020B0506030000020004" pitchFamily="34" charset="0"/>
              </a:rPr>
              <a:t>Messages</a:t>
            </a:r>
            <a:endParaRPr sz="1600" dirty="0">
              <a:solidFill>
                <a:schemeClr val="lt1"/>
              </a:solidFill>
              <a:latin typeface="Stratum2 Black" panose="020B0506030000020004" pitchFamily="34" charset="0"/>
            </a:endParaRPr>
          </a:p>
          <a:p>
            <a:pPr marL="609600" lvl="0" indent="-406400" algn="l" rtl="0">
              <a:lnSpc>
                <a:spcPct val="110000"/>
              </a:lnSpc>
              <a:spcBef>
                <a:spcPts val="1300"/>
              </a:spcBef>
              <a:spcAft>
                <a:spcPts val="0"/>
              </a:spcAft>
              <a:buClr>
                <a:schemeClr val="lt1"/>
              </a:buClr>
              <a:buSzPts val="1600"/>
              <a:buChar char="●"/>
            </a:pPr>
            <a:r>
              <a:rPr lang="en-CA" sz="1600" dirty="0">
                <a:solidFill>
                  <a:schemeClr val="lt1"/>
                </a:solidFill>
                <a:latin typeface="Stratum2 Black" panose="020B0506030000020004" pitchFamily="34" charset="0"/>
              </a:rPr>
              <a:t>Message Requests</a:t>
            </a:r>
            <a:endParaRPr sz="1600" dirty="0">
              <a:solidFill>
                <a:schemeClr val="lt1"/>
              </a:solidFill>
              <a:latin typeface="Stratum2 Black" panose="020B0506030000020004" pitchFamily="34" charset="0"/>
            </a:endParaRPr>
          </a:p>
          <a:p>
            <a:pPr marL="609600" lvl="0" indent="-406400" algn="l" rtl="0">
              <a:lnSpc>
                <a:spcPct val="11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Group Requests (turning this off will stop people you don’t follow  from putting you in Group DMs)</a:t>
            </a:r>
            <a:endParaRPr sz="2400" b="1" dirty="0">
              <a:solidFill>
                <a:schemeClr val="lt1"/>
              </a:solidFill>
              <a:latin typeface="Stratum2 Black" panose="020B0506030000020004" pitchFamily="34" charset="0"/>
            </a:endParaRPr>
          </a:p>
        </p:txBody>
      </p:sp>
      <p:pic>
        <p:nvPicPr>
          <p:cNvPr id="277" name="Google Shape;277;g260dd7952d4_0_468"/>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60dd7952d4_0_477"/>
          <p:cNvSpPr txBox="1">
            <a:spLocks noGrp="1"/>
          </p:cNvSpPr>
          <p:nvPr>
            <p:ph type="title" idx="4294967295"/>
          </p:nvPr>
        </p:nvSpPr>
        <p:spPr>
          <a:xfrm>
            <a:off x="415600" y="593367"/>
            <a:ext cx="113607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NOTIFICATION MANAGEMENT</a:t>
            </a:r>
            <a:endParaRPr dirty="0">
              <a:solidFill>
                <a:schemeClr val="lt1"/>
              </a:solidFill>
              <a:latin typeface="Stratum2 Black" panose="020B0506030000020004" pitchFamily="34" charset="0"/>
            </a:endParaRPr>
          </a:p>
        </p:txBody>
      </p:sp>
      <p:sp>
        <p:nvSpPr>
          <p:cNvPr id="283" name="Google Shape;283;g260dd7952d4_0_477"/>
          <p:cNvSpPr txBox="1"/>
          <p:nvPr/>
        </p:nvSpPr>
        <p:spPr>
          <a:xfrm>
            <a:off x="415600" y="1428600"/>
            <a:ext cx="11254800" cy="5418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CA" sz="1600" b="1" dirty="0">
                <a:solidFill>
                  <a:schemeClr val="lt1"/>
                </a:solidFill>
                <a:latin typeface="Stratum2 Black" panose="020B0506030000020004" pitchFamily="34" charset="0"/>
              </a:rPr>
              <a:t>Twitter</a:t>
            </a:r>
            <a:endParaRPr sz="1600" b="1"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Has a range of settings</a:t>
            </a:r>
            <a:endParaRPr sz="1600"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Can mute certain notifications</a:t>
            </a:r>
            <a:endParaRPr sz="1600"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Can get push notifications, SMS or email notifications</a:t>
            </a:r>
            <a:endParaRPr sz="1600"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Can decide to not allow people to tag you in photos</a:t>
            </a:r>
            <a:endParaRPr sz="1600" dirty="0">
              <a:solidFill>
                <a:schemeClr val="lt1"/>
              </a:solidFill>
              <a:latin typeface="Stratum2 Black" panose="020B0506030000020004" pitchFamily="34" charset="0"/>
            </a:endParaRPr>
          </a:p>
          <a:p>
            <a:pPr marL="0" lvl="0" indent="0" algn="l" rtl="0">
              <a:spcBef>
                <a:spcPts val="0"/>
              </a:spcBef>
              <a:spcAft>
                <a:spcPts val="0"/>
              </a:spcAft>
              <a:buNone/>
            </a:pPr>
            <a:endParaRPr sz="1600" b="1" dirty="0">
              <a:solidFill>
                <a:schemeClr val="lt1"/>
              </a:solidFill>
              <a:latin typeface="Stratum2 Black" panose="020B0506030000020004" pitchFamily="34" charset="0"/>
            </a:endParaRPr>
          </a:p>
          <a:p>
            <a:pPr marL="0" lvl="0" indent="0" algn="l" rtl="0">
              <a:spcBef>
                <a:spcPts val="0"/>
              </a:spcBef>
              <a:spcAft>
                <a:spcPts val="0"/>
              </a:spcAft>
              <a:buNone/>
            </a:pPr>
            <a:r>
              <a:rPr lang="en-CA" sz="1600" b="1" dirty="0">
                <a:solidFill>
                  <a:schemeClr val="lt1"/>
                </a:solidFill>
                <a:latin typeface="Stratum2 Black" panose="020B0506030000020004" pitchFamily="34" charset="0"/>
              </a:rPr>
              <a:t>Facebook</a:t>
            </a:r>
            <a:endParaRPr sz="1600" b="1"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Use a fan page and not your personal account</a:t>
            </a:r>
            <a:endParaRPr sz="1600" dirty="0">
              <a:solidFill>
                <a:schemeClr val="lt1"/>
              </a:solidFill>
              <a:latin typeface="Stratum2 Black" panose="020B0506030000020004" pitchFamily="34" charset="0"/>
            </a:endParaRPr>
          </a:p>
          <a:p>
            <a:pPr marL="0" lvl="0" indent="0" algn="l" rtl="0">
              <a:spcBef>
                <a:spcPts val="0"/>
              </a:spcBef>
              <a:spcAft>
                <a:spcPts val="0"/>
              </a:spcAft>
              <a:buNone/>
            </a:pPr>
            <a:endParaRPr sz="1600" b="1" dirty="0">
              <a:solidFill>
                <a:schemeClr val="lt1"/>
              </a:solidFill>
              <a:latin typeface="Stratum2 Black" panose="020B0506030000020004" pitchFamily="34" charset="0"/>
            </a:endParaRPr>
          </a:p>
          <a:p>
            <a:pPr marL="0" lvl="0" indent="0" algn="l" rtl="0">
              <a:spcBef>
                <a:spcPts val="0"/>
              </a:spcBef>
              <a:spcAft>
                <a:spcPts val="0"/>
              </a:spcAft>
              <a:buNone/>
            </a:pPr>
            <a:r>
              <a:rPr lang="en-CA" sz="1600" b="1" dirty="0">
                <a:solidFill>
                  <a:schemeClr val="lt1"/>
                </a:solidFill>
                <a:latin typeface="Stratum2 Black" panose="020B0506030000020004" pitchFamily="34" charset="0"/>
              </a:rPr>
              <a:t>Snap</a:t>
            </a:r>
            <a:endParaRPr sz="1600" b="1"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Public account </a:t>
            </a:r>
            <a:endParaRPr sz="1600" dirty="0">
              <a:solidFill>
                <a:schemeClr val="lt1"/>
              </a:solidFill>
              <a:latin typeface="Stratum2 Black" panose="020B0506030000020004" pitchFamily="34" charset="0"/>
            </a:endParaRPr>
          </a:p>
          <a:p>
            <a:pPr marL="1219200" lvl="1"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Who can contact you </a:t>
            </a:r>
            <a:endParaRPr sz="1600" dirty="0">
              <a:solidFill>
                <a:schemeClr val="lt1"/>
              </a:solidFill>
              <a:latin typeface="Stratum2 Black" panose="020B0506030000020004" pitchFamily="34" charset="0"/>
            </a:endParaRPr>
          </a:p>
          <a:p>
            <a:pPr marL="1219200" lvl="1"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Who can see your story </a:t>
            </a:r>
            <a:endParaRPr sz="1600" dirty="0">
              <a:solidFill>
                <a:schemeClr val="lt1"/>
              </a:solidFill>
              <a:latin typeface="Stratum2 Black" panose="020B0506030000020004" pitchFamily="34" charset="0"/>
            </a:endParaRPr>
          </a:p>
          <a:p>
            <a:pPr marL="0" lvl="0" indent="0" algn="l" rtl="0">
              <a:spcBef>
                <a:spcPts val="0"/>
              </a:spcBef>
              <a:spcAft>
                <a:spcPts val="0"/>
              </a:spcAft>
              <a:buNone/>
            </a:pPr>
            <a:endParaRPr sz="1600" dirty="0">
              <a:solidFill>
                <a:schemeClr val="lt1"/>
              </a:solidFill>
              <a:latin typeface="Stratum2 Black" panose="020B0506030000020004" pitchFamily="34" charset="0"/>
            </a:endParaRPr>
          </a:p>
          <a:p>
            <a:pPr marL="0" lvl="0" indent="0" algn="l" rtl="0">
              <a:spcBef>
                <a:spcPts val="0"/>
              </a:spcBef>
              <a:spcAft>
                <a:spcPts val="0"/>
              </a:spcAft>
              <a:buClr>
                <a:schemeClr val="dk1"/>
              </a:buClr>
              <a:buSzPts val="1100"/>
              <a:buFont typeface="Arial"/>
              <a:buNone/>
            </a:pPr>
            <a:r>
              <a:rPr lang="en-CA" sz="1600" b="1" dirty="0">
                <a:solidFill>
                  <a:schemeClr val="lt1"/>
                </a:solidFill>
                <a:latin typeface="Stratum2 Black" panose="020B0506030000020004" pitchFamily="34" charset="0"/>
              </a:rPr>
              <a:t>Tik Tok</a:t>
            </a:r>
            <a:endParaRPr sz="1600" b="1"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Has a range of settings</a:t>
            </a:r>
            <a:endParaRPr sz="1600"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Can mute certain notifications</a:t>
            </a:r>
            <a:endParaRPr sz="1600" dirty="0">
              <a:solidFill>
                <a:schemeClr val="lt1"/>
              </a:solidFill>
              <a:latin typeface="Stratum2 Black" panose="020B0506030000020004" pitchFamily="34" charset="0"/>
            </a:endParaRPr>
          </a:p>
          <a:p>
            <a:pPr marL="609600" lvl="0" indent="-406400" algn="l" rtl="0">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Can get push notifications, SMS or email notifications</a:t>
            </a:r>
            <a:endParaRPr sz="1600" dirty="0">
              <a:solidFill>
                <a:schemeClr val="lt1"/>
              </a:solidFill>
              <a:latin typeface="Stratum2 Black" panose="020B0506030000020004" pitchFamily="34" charset="0"/>
            </a:endParaRPr>
          </a:p>
          <a:p>
            <a:pPr marL="0" lvl="0" indent="0" algn="l" rtl="0">
              <a:spcBef>
                <a:spcPts val="0"/>
              </a:spcBef>
              <a:spcAft>
                <a:spcPts val="0"/>
              </a:spcAft>
              <a:buNone/>
            </a:pPr>
            <a:endParaRPr sz="1600" b="1" dirty="0">
              <a:solidFill>
                <a:schemeClr val="lt1"/>
              </a:solidFill>
            </a:endParaRPr>
          </a:p>
          <a:p>
            <a:pPr marL="0" lvl="0" indent="0" algn="l" rtl="0">
              <a:spcBef>
                <a:spcPts val="0"/>
              </a:spcBef>
              <a:spcAft>
                <a:spcPts val="0"/>
              </a:spcAft>
              <a:buNone/>
            </a:pPr>
            <a:endParaRPr sz="1600" b="1" dirty="0">
              <a:solidFill>
                <a:schemeClr val="lt1"/>
              </a:solidFill>
            </a:endParaRPr>
          </a:p>
          <a:p>
            <a:pPr marL="0" lvl="0" indent="0" algn="l" rtl="0">
              <a:spcBef>
                <a:spcPts val="0"/>
              </a:spcBef>
              <a:spcAft>
                <a:spcPts val="0"/>
              </a:spcAft>
              <a:buNone/>
            </a:pPr>
            <a:endParaRPr sz="1600" b="1" dirty="0">
              <a:solidFill>
                <a:schemeClr val="lt1"/>
              </a:solidFill>
            </a:endParaRPr>
          </a:p>
        </p:txBody>
      </p:sp>
      <p:pic>
        <p:nvPicPr>
          <p:cNvPr id="284" name="Google Shape;284;g260dd7952d4_0_477"/>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260dd7952d4_0_486"/>
          <p:cNvSpPr txBox="1">
            <a:spLocks noGrp="1"/>
          </p:cNvSpPr>
          <p:nvPr>
            <p:ph type="title" idx="4294967295"/>
          </p:nvPr>
        </p:nvSpPr>
        <p:spPr>
          <a:xfrm>
            <a:off x="415600" y="593367"/>
            <a:ext cx="113607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NOTIFICATION MANAGEMENT</a:t>
            </a:r>
            <a:endParaRPr dirty="0">
              <a:solidFill>
                <a:schemeClr val="lt1"/>
              </a:solidFill>
              <a:latin typeface="Stratum2 Black" panose="020B0506030000020004" pitchFamily="34" charset="0"/>
            </a:endParaRPr>
          </a:p>
        </p:txBody>
      </p:sp>
      <p:sp>
        <p:nvSpPr>
          <p:cNvPr id="290" name="Google Shape;290;g260dd7952d4_0_486"/>
          <p:cNvSpPr txBox="1"/>
          <p:nvPr/>
        </p:nvSpPr>
        <p:spPr>
          <a:xfrm>
            <a:off x="415600" y="1428600"/>
            <a:ext cx="11254800" cy="1909200"/>
          </a:xfrm>
          <a:prstGeom prst="rect">
            <a:avLst/>
          </a:prstGeom>
          <a:noFill/>
          <a:ln>
            <a:noFill/>
          </a:ln>
        </p:spPr>
        <p:txBody>
          <a:bodyPr spcFirstLastPara="1" wrap="square" lIns="121900" tIns="121900" rIns="121900" bIns="121900" anchor="t" anchorCtr="0">
            <a:spAutoFit/>
          </a:bodyPr>
          <a:lstStyle/>
          <a:p>
            <a:pPr marL="0" lvl="0" indent="0" algn="l" rtl="0">
              <a:lnSpc>
                <a:spcPct val="110000"/>
              </a:lnSpc>
              <a:spcBef>
                <a:spcPts val="1300"/>
              </a:spcBef>
              <a:spcAft>
                <a:spcPts val="0"/>
              </a:spcAft>
              <a:buClr>
                <a:schemeClr val="dk1"/>
              </a:buClr>
              <a:buSzPts val="1500"/>
              <a:buFont typeface="Arial"/>
              <a:buNone/>
            </a:pPr>
            <a:r>
              <a:rPr lang="en-CA" sz="1600" dirty="0">
                <a:solidFill>
                  <a:schemeClr val="lt1"/>
                </a:solidFill>
                <a:latin typeface="Stratum2 Black" panose="020B0506030000020004" pitchFamily="34" charset="0"/>
              </a:rPr>
              <a:t>Determine an approach to notifications</a:t>
            </a:r>
            <a:endParaRPr sz="1600" dirty="0">
              <a:solidFill>
                <a:schemeClr val="lt1"/>
              </a:solidFill>
              <a:latin typeface="Stratum2 Black" panose="020B0506030000020004" pitchFamily="34" charset="0"/>
            </a:endParaRPr>
          </a:p>
          <a:p>
            <a:pPr marL="609600" lvl="0" indent="-406400" algn="l" rtl="0">
              <a:lnSpc>
                <a:spcPct val="110000"/>
              </a:lnSpc>
              <a:spcBef>
                <a:spcPts val="1300"/>
              </a:spcBef>
              <a:spcAft>
                <a:spcPts val="0"/>
              </a:spcAft>
              <a:buClr>
                <a:schemeClr val="lt1"/>
              </a:buClr>
              <a:buSzPts val="1600"/>
              <a:buChar char="●"/>
            </a:pPr>
            <a:r>
              <a:rPr lang="en-CA" sz="1600" dirty="0">
                <a:solidFill>
                  <a:schemeClr val="lt1"/>
                </a:solidFill>
                <a:latin typeface="Stratum2 Black" panose="020B0506030000020004" pitchFamily="34" charset="0"/>
              </a:rPr>
              <a:t>What notifications are most valuable to you?</a:t>
            </a:r>
            <a:endParaRPr sz="1600" dirty="0">
              <a:solidFill>
                <a:schemeClr val="lt1"/>
              </a:solidFill>
              <a:latin typeface="Stratum2 Black" panose="020B0506030000020004" pitchFamily="34" charset="0"/>
            </a:endParaRPr>
          </a:p>
          <a:p>
            <a:pPr marL="609600" lvl="0" indent="-406400" algn="l" rtl="0">
              <a:lnSpc>
                <a:spcPct val="11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How will you deal with negative comments?</a:t>
            </a:r>
            <a:endParaRPr sz="1600" dirty="0">
              <a:solidFill>
                <a:schemeClr val="lt1"/>
              </a:solidFill>
              <a:latin typeface="Stratum2 Black" panose="020B0506030000020004" pitchFamily="34" charset="0"/>
            </a:endParaRPr>
          </a:p>
          <a:p>
            <a:pPr marL="609600" lvl="0" indent="-406400" algn="l" rtl="0">
              <a:lnSpc>
                <a:spcPct val="11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Make time to review notifications</a:t>
            </a:r>
            <a:endParaRPr sz="1600" dirty="0">
              <a:solidFill>
                <a:schemeClr val="lt1"/>
              </a:solidFill>
              <a:latin typeface="Stratum2 Black" panose="020B0506030000020004" pitchFamily="34" charset="0"/>
            </a:endParaRPr>
          </a:p>
          <a:p>
            <a:pPr marL="0" lvl="0" indent="0" algn="l" rtl="0">
              <a:spcBef>
                <a:spcPts val="0"/>
              </a:spcBef>
              <a:spcAft>
                <a:spcPts val="0"/>
              </a:spcAft>
              <a:buNone/>
            </a:pPr>
            <a:endParaRPr sz="1600" b="1" dirty="0">
              <a:solidFill>
                <a:schemeClr val="lt1"/>
              </a:solidFill>
            </a:endParaRPr>
          </a:p>
        </p:txBody>
      </p:sp>
      <p:pic>
        <p:nvPicPr>
          <p:cNvPr id="291" name="Google Shape;291;g260dd7952d4_0_486"/>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60dd7952d4_0_495"/>
          <p:cNvSpPr txBox="1">
            <a:spLocks noGrp="1"/>
          </p:cNvSpPr>
          <p:nvPr>
            <p:ph type="title" idx="4294967295"/>
          </p:nvPr>
        </p:nvSpPr>
        <p:spPr>
          <a:xfrm>
            <a:off x="415600" y="593367"/>
            <a:ext cx="108255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VERIFICATION</a:t>
            </a:r>
            <a:endParaRPr dirty="0">
              <a:solidFill>
                <a:schemeClr val="lt1"/>
              </a:solidFill>
              <a:latin typeface="Stratum2 Black" panose="020B0506030000020004" pitchFamily="34" charset="0"/>
            </a:endParaRPr>
          </a:p>
        </p:txBody>
      </p:sp>
      <p:sp>
        <p:nvSpPr>
          <p:cNvPr id="297" name="Google Shape;297;g260dd7952d4_0_495"/>
          <p:cNvSpPr txBox="1"/>
          <p:nvPr/>
        </p:nvSpPr>
        <p:spPr>
          <a:xfrm>
            <a:off x="415600" y="1428600"/>
            <a:ext cx="10627200" cy="5478895"/>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CA" sz="1900" dirty="0">
                <a:solidFill>
                  <a:schemeClr val="lt1"/>
                </a:solidFill>
                <a:latin typeface="Stratum2 Black" panose="020B0506030000020004" pitchFamily="34" charset="0"/>
              </a:rPr>
              <a:t>Team Canada can no longer facilitate the verification of athletes and NSOs, but we can help guide you through the verification process. </a:t>
            </a:r>
            <a:endParaRPr sz="1900" dirty="0">
              <a:solidFill>
                <a:schemeClr val="lt1"/>
              </a:solidFill>
              <a:latin typeface="Stratum2 Black" panose="020B0506030000020004" pitchFamily="34" charset="0"/>
            </a:endParaRPr>
          </a:p>
          <a:p>
            <a:pPr marL="0" lvl="0" indent="0" algn="l" rtl="0">
              <a:lnSpc>
                <a:spcPct val="115000"/>
              </a:lnSpc>
              <a:spcBef>
                <a:spcPts val="1300"/>
              </a:spcBef>
              <a:spcAft>
                <a:spcPts val="0"/>
              </a:spcAft>
              <a:buNone/>
            </a:pPr>
            <a:r>
              <a:rPr lang="en-CA" sz="1900" dirty="0">
                <a:solidFill>
                  <a:schemeClr val="lt1"/>
                </a:solidFill>
                <a:latin typeface="Stratum2 Black" panose="020B0506030000020004" pitchFamily="34" charset="0"/>
              </a:rPr>
              <a:t>Click this link and follow the steps requesting a verified badge: </a:t>
            </a:r>
            <a:r>
              <a:rPr lang="en-CA" sz="1900" u="sng" dirty="0">
                <a:solidFill>
                  <a:srgbClr val="00FFFF"/>
                </a:solidFill>
                <a:latin typeface="Stratum2 Black" panose="020B0506030000020004" pitchFamily="34" charset="0"/>
                <a:hlinkClick r:id="rId3">
                  <a:extLst>
                    <a:ext uri="{A12FA001-AC4F-418D-AE19-62706E023703}">
                      <ahyp:hlinkClr xmlns:ahyp="http://schemas.microsoft.com/office/drawing/2018/hyperlinkcolor" val="tx"/>
                    </a:ext>
                  </a:extLst>
                </a:hlinkClick>
              </a:rPr>
              <a:t>https://business.facebook.com/help/media/topics/account/verification/request_verified_badge</a:t>
            </a:r>
            <a:endParaRPr sz="1900" dirty="0">
              <a:solidFill>
                <a:srgbClr val="00FFFF"/>
              </a:solidFill>
              <a:latin typeface="Stratum2 Black" panose="020B0506030000020004" pitchFamily="34" charset="0"/>
            </a:endParaRPr>
          </a:p>
          <a:p>
            <a:pPr marL="609600" lvl="0" indent="-425450" algn="l" rtl="0">
              <a:lnSpc>
                <a:spcPct val="115000"/>
              </a:lnSpc>
              <a:spcBef>
                <a:spcPts val="1300"/>
              </a:spcBef>
              <a:spcAft>
                <a:spcPts val="0"/>
              </a:spcAft>
              <a:buClr>
                <a:schemeClr val="lt1"/>
              </a:buClr>
              <a:buSzPts val="1900"/>
              <a:buFont typeface="Calibri"/>
              <a:buChar char="●"/>
            </a:pPr>
            <a:r>
              <a:rPr lang="en-CA" sz="1900" b="1" dirty="0">
                <a:solidFill>
                  <a:schemeClr val="lt1"/>
                </a:solidFill>
                <a:latin typeface="Stratum2 Black" panose="020B0506030000020004" pitchFamily="34" charset="0"/>
              </a:rPr>
              <a:t>Authentic</a:t>
            </a:r>
            <a:r>
              <a:rPr lang="en-CA" sz="1900" dirty="0">
                <a:solidFill>
                  <a:schemeClr val="lt1"/>
                </a:solidFill>
                <a:latin typeface="Stratum2 Black" panose="020B0506030000020004" pitchFamily="34" charset="0"/>
              </a:rPr>
              <a:t>: The account must represent a real person or NSO. Ensure the usernames you currently have are the ones you wish to keep once the verification happens.</a:t>
            </a:r>
            <a:endParaRPr sz="1900" dirty="0">
              <a:solidFill>
                <a:schemeClr val="lt1"/>
              </a:solidFill>
              <a:latin typeface="Stratum2 Black" panose="020B0506030000020004" pitchFamily="34" charset="0"/>
            </a:endParaRPr>
          </a:p>
          <a:p>
            <a:pPr marL="609600" lvl="0" indent="-425450" algn="l" rtl="0">
              <a:lnSpc>
                <a:spcPct val="115000"/>
              </a:lnSpc>
              <a:spcBef>
                <a:spcPts val="0"/>
              </a:spcBef>
              <a:spcAft>
                <a:spcPts val="0"/>
              </a:spcAft>
              <a:buClr>
                <a:schemeClr val="lt1"/>
              </a:buClr>
              <a:buSzPts val="1900"/>
              <a:buFont typeface="Calibri"/>
              <a:buChar char="●"/>
            </a:pPr>
            <a:r>
              <a:rPr lang="en-CA" sz="1900" b="1" dirty="0">
                <a:solidFill>
                  <a:schemeClr val="lt1"/>
                </a:solidFill>
                <a:latin typeface="Stratum2 Black" panose="020B0506030000020004" pitchFamily="34" charset="0"/>
              </a:rPr>
              <a:t>Unique</a:t>
            </a:r>
            <a:r>
              <a:rPr lang="en-CA" sz="1900" dirty="0">
                <a:solidFill>
                  <a:schemeClr val="lt1"/>
                </a:solidFill>
                <a:latin typeface="Stratum2 Black" panose="020B0506030000020004" pitchFamily="34" charset="0"/>
              </a:rPr>
              <a:t>: The account must be the only public presence of this person or NSO.</a:t>
            </a:r>
            <a:endParaRPr sz="1900" dirty="0">
              <a:solidFill>
                <a:schemeClr val="lt1"/>
              </a:solidFill>
              <a:latin typeface="Stratum2 Black" panose="020B0506030000020004" pitchFamily="34" charset="0"/>
            </a:endParaRPr>
          </a:p>
          <a:p>
            <a:pPr marL="609600" lvl="0" indent="-425450" algn="l" rtl="0">
              <a:lnSpc>
                <a:spcPct val="115000"/>
              </a:lnSpc>
              <a:spcBef>
                <a:spcPts val="0"/>
              </a:spcBef>
              <a:spcAft>
                <a:spcPts val="0"/>
              </a:spcAft>
              <a:buClr>
                <a:schemeClr val="lt1"/>
              </a:buClr>
              <a:buSzPts val="1900"/>
              <a:buFont typeface="Calibri"/>
              <a:buChar char="●"/>
            </a:pPr>
            <a:r>
              <a:rPr lang="en-CA" sz="1900" b="1" dirty="0">
                <a:solidFill>
                  <a:schemeClr val="lt1"/>
                </a:solidFill>
                <a:latin typeface="Stratum2 Black" panose="020B0506030000020004" pitchFamily="34" charset="0"/>
              </a:rPr>
              <a:t>Complete</a:t>
            </a:r>
            <a:r>
              <a:rPr lang="en-CA" sz="1900" dirty="0">
                <a:solidFill>
                  <a:schemeClr val="lt1"/>
                </a:solidFill>
                <a:latin typeface="Stratum2 Black" panose="020B0506030000020004" pitchFamily="34" charset="0"/>
              </a:rPr>
              <a:t>: The account’s description must be completed, with a profile photo, with a verified email address. The account must have had recent activity, including logging in and posting at least once in the six months prior to the Team Announcement.</a:t>
            </a:r>
            <a:endParaRPr sz="1900" dirty="0">
              <a:solidFill>
                <a:schemeClr val="lt1"/>
              </a:solidFill>
              <a:latin typeface="Stratum2 Black" panose="020B0506030000020004" pitchFamily="34" charset="0"/>
            </a:endParaRPr>
          </a:p>
          <a:p>
            <a:pPr marL="609600" lvl="0" indent="-425450" algn="l" rtl="0">
              <a:lnSpc>
                <a:spcPct val="115000"/>
              </a:lnSpc>
              <a:spcBef>
                <a:spcPts val="0"/>
              </a:spcBef>
              <a:spcAft>
                <a:spcPts val="0"/>
              </a:spcAft>
              <a:buClr>
                <a:schemeClr val="lt1"/>
              </a:buClr>
              <a:buSzPts val="1900"/>
              <a:buFont typeface="Calibri"/>
              <a:buChar char="●"/>
            </a:pPr>
            <a:r>
              <a:rPr lang="en-CA" sz="1900" b="1" dirty="0">
                <a:solidFill>
                  <a:schemeClr val="lt1"/>
                </a:solidFill>
                <a:latin typeface="Stratum2 Black" panose="020B0506030000020004" pitchFamily="34" charset="0"/>
              </a:rPr>
              <a:t>Notable</a:t>
            </a:r>
            <a:r>
              <a:rPr lang="en-CA" sz="1900" dirty="0">
                <a:solidFill>
                  <a:schemeClr val="lt1"/>
                </a:solidFill>
                <a:latin typeface="Stratum2 Black" panose="020B0506030000020004" pitchFamily="34" charset="0"/>
              </a:rPr>
              <a:t>: The account must represent a well-known, highly searched person or NSO. Platform partners verify account that are featured in multiple news sources.</a:t>
            </a:r>
            <a:endParaRPr sz="1900" dirty="0">
              <a:solidFill>
                <a:schemeClr val="lt1"/>
              </a:solidFill>
              <a:latin typeface="Stratum2 Black" panose="020B0506030000020004" pitchFamily="34" charset="0"/>
            </a:endParaRPr>
          </a:p>
          <a:p>
            <a:pPr marL="0" lvl="0" indent="0" algn="l" rtl="0">
              <a:lnSpc>
                <a:spcPct val="115000"/>
              </a:lnSpc>
              <a:spcBef>
                <a:spcPts val="1300"/>
              </a:spcBef>
              <a:spcAft>
                <a:spcPts val="1300"/>
              </a:spcAft>
              <a:buClr>
                <a:schemeClr val="dk1"/>
              </a:buClr>
              <a:buSzPts val="1500"/>
              <a:buFont typeface="Arial"/>
              <a:buNone/>
            </a:pPr>
            <a:r>
              <a:rPr lang="en-CA" sz="1500" i="1" dirty="0">
                <a:solidFill>
                  <a:schemeClr val="lt1"/>
                </a:solidFill>
                <a:latin typeface="Stratum2 Black" panose="020B0506030000020004" pitchFamily="34" charset="0"/>
              </a:rPr>
              <a:t>Verification is not guaranteed and that it is at the discretion of Facebook, Instagram to approve the verification of each of the athlete’s social media accounts.</a:t>
            </a:r>
            <a:endParaRPr sz="1500" i="1" dirty="0">
              <a:solidFill>
                <a:schemeClr val="lt1"/>
              </a:solidFill>
              <a:latin typeface="Stratum2 Black" panose="020B0506030000020004" pitchFamily="34" charset="0"/>
            </a:endParaRPr>
          </a:p>
        </p:txBody>
      </p:sp>
      <p:sp>
        <p:nvSpPr>
          <p:cNvPr id="298" name="Google Shape;298;g260dd7952d4_0_495"/>
          <p:cNvSpPr txBox="1"/>
          <p:nvPr/>
        </p:nvSpPr>
        <p:spPr>
          <a:xfrm>
            <a:off x="8034375" y="235600"/>
            <a:ext cx="3008400" cy="1121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CA" sz="1500" i="1" u="sng" dirty="0">
                <a:solidFill>
                  <a:schemeClr val="lt1"/>
                </a:solidFill>
                <a:latin typeface="Stratum2 Black" panose="020B0506030000020004" pitchFamily="34" charset="0"/>
              </a:rPr>
              <a:t>HOT TIP: </a:t>
            </a:r>
            <a:r>
              <a:rPr lang="en-CA" sz="1500" dirty="0">
                <a:solidFill>
                  <a:schemeClr val="lt1"/>
                </a:solidFill>
                <a:latin typeface="Stratum2 Black" panose="020B0506030000020004" pitchFamily="34" charset="0"/>
              </a:rPr>
              <a:t>Make sure to fill out the 5 links with mainstream media sources like CBC, TSN or local newspapers if possible</a:t>
            </a:r>
            <a:endParaRPr sz="1500" dirty="0">
              <a:solidFill>
                <a:schemeClr val="lt1"/>
              </a:solidFill>
              <a:latin typeface="Stratum2 Black" panose="020B0506030000020004" pitchFamily="34" charset="0"/>
            </a:endParaRPr>
          </a:p>
        </p:txBody>
      </p:sp>
      <p:pic>
        <p:nvPicPr>
          <p:cNvPr id="299" name="Google Shape;299;g260dd7952d4_0_495"/>
          <p:cNvPicPr preferRelativeResize="0"/>
          <p:nvPr/>
        </p:nvPicPr>
        <p:blipFill rotWithShape="1">
          <a:blip r:embed="rId4">
            <a:alphaModFix/>
          </a:blip>
          <a:srcRect/>
          <a:stretch/>
        </p:blipFill>
        <p:spPr>
          <a:xfrm>
            <a:off x="11260199" y="0"/>
            <a:ext cx="9398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60dd7952d4_0_504"/>
          <p:cNvSpPr txBox="1">
            <a:spLocks noGrp="1"/>
          </p:cNvSpPr>
          <p:nvPr>
            <p:ph type="title" idx="4294967295"/>
          </p:nvPr>
        </p:nvSpPr>
        <p:spPr>
          <a:xfrm>
            <a:off x="415600" y="593367"/>
            <a:ext cx="113607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APPS</a:t>
            </a:r>
            <a:endParaRPr dirty="0">
              <a:solidFill>
                <a:schemeClr val="lt1"/>
              </a:solidFill>
              <a:latin typeface="Stratum2 Black" panose="020B0506030000020004" pitchFamily="34" charset="0"/>
            </a:endParaRPr>
          </a:p>
        </p:txBody>
      </p:sp>
      <p:sp>
        <p:nvSpPr>
          <p:cNvPr id="305" name="Google Shape;305;g260dd7952d4_0_504"/>
          <p:cNvSpPr txBox="1"/>
          <p:nvPr/>
        </p:nvSpPr>
        <p:spPr>
          <a:xfrm>
            <a:off x="415600" y="1428600"/>
            <a:ext cx="11149200" cy="5032619"/>
          </a:xfrm>
          <a:prstGeom prst="rect">
            <a:avLst/>
          </a:prstGeom>
          <a:noFill/>
          <a:ln>
            <a:noFill/>
          </a:ln>
        </p:spPr>
        <p:txBody>
          <a:bodyPr spcFirstLastPara="1" wrap="square" lIns="121900" tIns="121900" rIns="121900" bIns="121900" anchor="t" anchorCtr="0">
            <a:spAutoFit/>
          </a:bodyPr>
          <a:lstStyle/>
          <a:p>
            <a:pPr marL="0" lvl="0" indent="0" algn="l" rtl="0">
              <a:lnSpc>
                <a:spcPct val="110000"/>
              </a:lnSpc>
              <a:spcBef>
                <a:spcPts val="1300"/>
              </a:spcBef>
              <a:spcAft>
                <a:spcPts val="0"/>
              </a:spcAft>
              <a:buNone/>
            </a:pPr>
            <a:r>
              <a:rPr lang="en-CA" sz="1600" dirty="0">
                <a:solidFill>
                  <a:schemeClr val="lt1"/>
                </a:solidFill>
                <a:latin typeface="Stratum2 Black" panose="020B0506030000020004" pitchFamily="34" charset="0"/>
              </a:rPr>
              <a:t>Apps to help you organize and plan your social media content:</a:t>
            </a:r>
            <a:endParaRPr sz="1600" dirty="0">
              <a:solidFill>
                <a:schemeClr val="lt1"/>
              </a:solidFill>
              <a:latin typeface="Stratum2 Black" panose="020B0506030000020004" pitchFamily="34" charset="0"/>
            </a:endParaRPr>
          </a:p>
          <a:p>
            <a:pPr marL="609600" lvl="0" indent="-406400" algn="l" rtl="0">
              <a:lnSpc>
                <a:spcPct val="110000"/>
              </a:lnSpc>
              <a:spcBef>
                <a:spcPts val="1300"/>
              </a:spcBef>
              <a:spcAft>
                <a:spcPts val="0"/>
              </a:spcAft>
              <a:buClr>
                <a:schemeClr val="lt1"/>
              </a:buClr>
              <a:buSzPts val="1600"/>
              <a:buChar char="●"/>
            </a:pPr>
            <a:r>
              <a:rPr lang="en-CA" sz="1600" dirty="0">
                <a:solidFill>
                  <a:schemeClr val="lt1"/>
                </a:solidFill>
                <a:latin typeface="Stratum2 Black" panose="020B0506030000020004" pitchFamily="34" charset="0"/>
              </a:rPr>
              <a:t>Notes app – write out ideas you have here</a:t>
            </a:r>
            <a:endParaRPr sz="1600" dirty="0">
              <a:solidFill>
                <a:schemeClr val="lt1"/>
              </a:solidFill>
              <a:latin typeface="Stratum2 Black" panose="020B0506030000020004" pitchFamily="34" charset="0"/>
            </a:endParaRPr>
          </a:p>
          <a:p>
            <a:pPr marL="609600" lvl="0" indent="-406400" algn="l" rtl="0">
              <a:lnSpc>
                <a:spcPct val="11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Google Suite (docs, sheets) - brainstorm ideas with your team simultaneously and establish a posting calendar</a:t>
            </a:r>
            <a:endParaRPr sz="1600" dirty="0">
              <a:solidFill>
                <a:schemeClr val="lt1"/>
              </a:solidFill>
              <a:latin typeface="Stratum2 Black" panose="020B0506030000020004" pitchFamily="34" charset="0"/>
            </a:endParaRPr>
          </a:p>
          <a:p>
            <a:pPr marL="609600" lvl="0" indent="-406400" algn="l" rtl="0">
              <a:lnSpc>
                <a:spcPct val="11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Later (there’s a small fee) </a:t>
            </a:r>
            <a:endParaRPr sz="16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endParaRPr sz="16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r>
              <a:rPr lang="en-CA" sz="1600" dirty="0">
                <a:solidFill>
                  <a:schemeClr val="lt1"/>
                </a:solidFill>
                <a:latin typeface="Stratum2 Black" panose="020B0506030000020004" pitchFamily="34" charset="0"/>
              </a:rPr>
              <a:t>Apps to help you elevate your content :</a:t>
            </a:r>
            <a:endParaRPr sz="1600" dirty="0">
              <a:solidFill>
                <a:schemeClr val="lt1"/>
              </a:solidFill>
              <a:latin typeface="Stratum2 Black" panose="020B0506030000020004" pitchFamily="34" charset="0"/>
            </a:endParaRPr>
          </a:p>
          <a:p>
            <a:pPr marL="609600" lvl="0" indent="-406400" algn="l" rtl="0">
              <a:lnSpc>
                <a:spcPct val="110000"/>
              </a:lnSpc>
              <a:spcBef>
                <a:spcPts val="1300"/>
              </a:spcBef>
              <a:spcAft>
                <a:spcPts val="0"/>
              </a:spcAft>
              <a:buClr>
                <a:schemeClr val="lt1"/>
              </a:buClr>
              <a:buSzPts val="1600"/>
              <a:buChar char="●"/>
            </a:pPr>
            <a:r>
              <a:rPr lang="en-CA" sz="1600" dirty="0">
                <a:solidFill>
                  <a:schemeClr val="lt1"/>
                </a:solidFill>
                <a:latin typeface="Stratum2 Black" panose="020B0506030000020004" pitchFamily="34" charset="0"/>
              </a:rPr>
              <a:t>Photo editing: PS Express, VSCO, Touch Retouch, Snapseed, Lightroom</a:t>
            </a:r>
            <a:endParaRPr sz="1600" dirty="0">
              <a:solidFill>
                <a:schemeClr val="lt1"/>
              </a:solidFill>
              <a:latin typeface="Stratum2 Black" panose="020B0506030000020004" pitchFamily="34" charset="0"/>
            </a:endParaRPr>
          </a:p>
          <a:p>
            <a:pPr marL="609600" lvl="0" indent="-406400" algn="l" rtl="0">
              <a:lnSpc>
                <a:spcPct val="11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Videos: Life Lapse (stop motion videos), Adobe Premiere Rush, Cap Cut, Reels or Tik Tok directly in-app  </a:t>
            </a:r>
            <a:endParaRPr sz="1600" dirty="0">
              <a:solidFill>
                <a:schemeClr val="lt1"/>
              </a:solidFill>
              <a:latin typeface="Stratum2 Black" panose="020B0506030000020004" pitchFamily="34" charset="0"/>
            </a:endParaRPr>
          </a:p>
          <a:p>
            <a:pPr marL="609600" lvl="0" indent="-406400" algn="l" rtl="0">
              <a:lnSpc>
                <a:spcPct val="11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IG Stories: Unfold, Canva</a:t>
            </a:r>
            <a:endParaRPr sz="1600" dirty="0">
              <a:solidFill>
                <a:schemeClr val="lt1"/>
              </a:solidFill>
              <a:latin typeface="Stratum2 Black" panose="020B0506030000020004" pitchFamily="34" charset="0"/>
            </a:endParaRPr>
          </a:p>
          <a:p>
            <a:pPr marL="609600" lvl="0" indent="-406400" algn="l" rtl="0">
              <a:lnSpc>
                <a:spcPct val="11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Instagram Feed: Preview</a:t>
            </a:r>
            <a:endParaRPr sz="16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endParaRPr sz="1600" dirty="0">
              <a:solidFill>
                <a:schemeClr val="lt1"/>
              </a:solidFill>
            </a:endParaRPr>
          </a:p>
          <a:p>
            <a:pPr marL="0" lvl="0" indent="0" algn="l" rtl="0">
              <a:lnSpc>
                <a:spcPct val="110000"/>
              </a:lnSpc>
              <a:spcBef>
                <a:spcPts val="1300"/>
              </a:spcBef>
              <a:spcAft>
                <a:spcPts val="0"/>
              </a:spcAft>
              <a:buNone/>
            </a:pPr>
            <a:endParaRPr sz="1600" dirty="0">
              <a:solidFill>
                <a:schemeClr val="lt1"/>
              </a:solidFill>
            </a:endParaRPr>
          </a:p>
          <a:p>
            <a:pPr marL="0" lvl="0" indent="0" algn="l" rtl="0">
              <a:spcBef>
                <a:spcPts val="0"/>
              </a:spcBef>
              <a:spcAft>
                <a:spcPts val="0"/>
              </a:spcAft>
              <a:buNone/>
            </a:pPr>
            <a:endParaRPr sz="2400" b="1" dirty="0">
              <a:solidFill>
                <a:schemeClr val="lt1"/>
              </a:solidFill>
            </a:endParaRPr>
          </a:p>
        </p:txBody>
      </p:sp>
      <p:pic>
        <p:nvPicPr>
          <p:cNvPr id="306" name="Google Shape;306;g260dd7952d4_0_504"/>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260dd7952d4_0_513"/>
          <p:cNvSpPr txBox="1">
            <a:spLocks noGrp="1"/>
          </p:cNvSpPr>
          <p:nvPr>
            <p:ph type="title" idx="4294967295"/>
          </p:nvPr>
        </p:nvSpPr>
        <p:spPr>
          <a:xfrm>
            <a:off x="415600" y="2867800"/>
            <a:ext cx="11360700" cy="11223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CA" sz="6000" dirty="0">
                <a:solidFill>
                  <a:schemeClr val="lt1"/>
                </a:solidFill>
                <a:latin typeface="Stratum2 Black" panose="020B0506030000020004" pitchFamily="34" charset="0"/>
              </a:rPr>
              <a:t>5. HOW TEAM CANADA </a:t>
            </a:r>
            <a:endParaRPr sz="6000" dirty="0">
              <a:solidFill>
                <a:schemeClr val="lt1"/>
              </a:solidFill>
              <a:latin typeface="Stratum2 Black" panose="020B0506030000020004" pitchFamily="34" charset="0"/>
            </a:endParaRPr>
          </a:p>
          <a:p>
            <a:pPr marL="0" lvl="0" indent="0" algn="l" rtl="0">
              <a:lnSpc>
                <a:spcPct val="90000"/>
              </a:lnSpc>
              <a:spcBef>
                <a:spcPts val="0"/>
              </a:spcBef>
              <a:spcAft>
                <a:spcPts val="0"/>
              </a:spcAft>
              <a:buNone/>
            </a:pPr>
            <a:r>
              <a:rPr lang="en-CA" sz="6000" dirty="0">
                <a:solidFill>
                  <a:schemeClr val="lt1"/>
                </a:solidFill>
                <a:latin typeface="Stratum2 Black" panose="020B0506030000020004" pitchFamily="34" charset="0"/>
              </a:rPr>
              <a:t>CAN HELP YOU</a:t>
            </a:r>
            <a:endParaRPr sz="6000" dirty="0">
              <a:solidFill>
                <a:schemeClr val="lt1"/>
              </a:solidFill>
              <a:latin typeface="Stratum2 Black" panose="020B0506030000020004" pitchFamily="34" charset="0"/>
            </a:endParaRPr>
          </a:p>
        </p:txBody>
      </p:sp>
      <p:sp>
        <p:nvSpPr>
          <p:cNvPr id="312" name="Google Shape;312;g260dd7952d4_0_513"/>
          <p:cNvSpPr txBox="1"/>
          <p:nvPr/>
        </p:nvSpPr>
        <p:spPr>
          <a:xfrm>
            <a:off x="415600" y="4501900"/>
            <a:ext cx="10846800" cy="1416000"/>
          </a:xfrm>
          <a:prstGeom prst="rect">
            <a:avLst/>
          </a:prstGeom>
          <a:noFill/>
          <a:ln>
            <a:noFill/>
          </a:ln>
        </p:spPr>
        <p:txBody>
          <a:bodyPr spcFirstLastPara="1" wrap="square" lIns="121900" tIns="121900" rIns="121900" bIns="121900" anchor="t" anchorCtr="0">
            <a:spAutoFit/>
          </a:bodyPr>
          <a:lstStyle/>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SOCIAL MEDIA BEST PRACTICES, Q&amp;AS AND COACHING</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TEAM CANADA &amp; SOCIAL PLATFORM PARTNERS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CREATING CONTENT TOGETHER</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OPPORTUNITIES WITH TEAM CANADA PARTNERS</a:t>
            </a:r>
            <a:endParaRPr sz="1900" dirty="0">
              <a:solidFill>
                <a:schemeClr val="lt1"/>
              </a:solidFill>
              <a:latin typeface="Stratum2 Black" panose="020B0506030000020004" pitchFamily="34" charset="0"/>
            </a:endParaRPr>
          </a:p>
        </p:txBody>
      </p:sp>
      <p:pic>
        <p:nvPicPr>
          <p:cNvPr id="313" name="Google Shape;313;g260dd7952d4_0_513"/>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60dd7952d4_0_522"/>
          <p:cNvSpPr txBox="1">
            <a:spLocks noGrp="1"/>
          </p:cNvSpPr>
          <p:nvPr>
            <p:ph type="title" idx="4294967295"/>
          </p:nvPr>
        </p:nvSpPr>
        <p:spPr>
          <a:xfrm>
            <a:off x="415600" y="593367"/>
            <a:ext cx="10641600" cy="763500"/>
          </a:xfrm>
          <a:prstGeom prst="rect">
            <a:avLst/>
          </a:prstGeom>
        </p:spPr>
        <p:txBody>
          <a:bodyPr spcFirstLastPara="1" wrap="square" lIns="91425" tIns="45700" rIns="91425" bIns="45700" anchor="t" anchorCtr="0">
            <a:normAutofit fontScale="90000"/>
          </a:bodyPr>
          <a:lstStyle/>
          <a:p>
            <a:pPr marL="0" lvl="0" indent="0" algn="l" rtl="0">
              <a:lnSpc>
                <a:spcPct val="110000"/>
              </a:lnSpc>
              <a:spcBef>
                <a:spcPts val="1300"/>
              </a:spcBef>
              <a:spcAft>
                <a:spcPts val="0"/>
              </a:spcAft>
              <a:buClr>
                <a:schemeClr val="dk1"/>
              </a:buClr>
              <a:buSzPct val="32608"/>
              <a:buFont typeface="Arial"/>
              <a:buNone/>
            </a:pPr>
            <a:r>
              <a:rPr lang="en-CA" sz="4600" dirty="0">
                <a:solidFill>
                  <a:schemeClr val="lt1"/>
                </a:solidFill>
                <a:latin typeface="Stratum2 Black" panose="020B0506030000020004" pitchFamily="34" charset="0"/>
              </a:rPr>
              <a:t>HOW TEAM CANADA CAN HELP</a:t>
            </a:r>
            <a:endParaRPr dirty="0">
              <a:solidFill>
                <a:schemeClr val="lt1"/>
              </a:solidFill>
              <a:latin typeface="Stratum2 Black" panose="020B0506030000020004" pitchFamily="34" charset="0"/>
            </a:endParaRPr>
          </a:p>
        </p:txBody>
      </p:sp>
      <p:sp>
        <p:nvSpPr>
          <p:cNvPr id="319" name="Google Shape;319;g260dd7952d4_0_522"/>
          <p:cNvSpPr txBox="1"/>
          <p:nvPr/>
        </p:nvSpPr>
        <p:spPr>
          <a:xfrm>
            <a:off x="415600" y="1428600"/>
            <a:ext cx="10828800" cy="5439397"/>
          </a:xfrm>
          <a:prstGeom prst="rect">
            <a:avLst/>
          </a:prstGeom>
          <a:noFill/>
          <a:ln>
            <a:noFill/>
          </a:ln>
        </p:spPr>
        <p:txBody>
          <a:bodyPr spcFirstLastPara="1" wrap="square" lIns="121900" tIns="121900" rIns="121900" bIns="121900" anchor="t" anchorCtr="0">
            <a:spAutoFit/>
          </a:bodyPr>
          <a:lstStyle/>
          <a:p>
            <a:pPr marL="0" lvl="0" indent="0" algn="l" rtl="0">
              <a:lnSpc>
                <a:spcPct val="110000"/>
              </a:lnSpc>
              <a:spcBef>
                <a:spcPts val="1300"/>
              </a:spcBef>
              <a:spcAft>
                <a:spcPts val="0"/>
              </a:spcAft>
              <a:buNone/>
            </a:pPr>
            <a:r>
              <a:rPr lang="en-CA" sz="1900" b="1" dirty="0">
                <a:solidFill>
                  <a:schemeClr val="lt1"/>
                </a:solidFill>
                <a:latin typeface="Stratum2 Black" panose="020B0506030000020004" pitchFamily="34" charset="0"/>
              </a:rPr>
              <a:t>Social best practices &amp; coaching</a:t>
            </a:r>
            <a:endParaRPr sz="1900" b="1" dirty="0">
              <a:solidFill>
                <a:schemeClr val="lt1"/>
              </a:solidFill>
              <a:latin typeface="Stratum2 Black" panose="020B0506030000020004" pitchFamily="34" charset="0"/>
            </a:endParaRPr>
          </a:p>
          <a:p>
            <a:pPr marL="609600" lvl="0" indent="-425450" algn="l" rtl="0">
              <a:lnSpc>
                <a:spcPct val="110000"/>
              </a:lnSpc>
              <a:spcBef>
                <a:spcPts val="1300"/>
              </a:spcBef>
              <a:spcAft>
                <a:spcPts val="0"/>
              </a:spcAft>
              <a:buClr>
                <a:schemeClr val="lt1"/>
              </a:buClr>
              <a:buSzPts val="1900"/>
              <a:buChar char="●"/>
            </a:pPr>
            <a:r>
              <a:rPr lang="en-CA" sz="1900" dirty="0">
                <a:solidFill>
                  <a:schemeClr val="lt1"/>
                </a:solidFill>
                <a:latin typeface="Stratum2 Black" panose="020B0506030000020004" pitchFamily="34" charset="0"/>
              </a:rPr>
              <a:t>Links to decks &amp; resources</a:t>
            </a:r>
            <a:endParaRPr sz="1900" dirty="0">
              <a:solidFill>
                <a:schemeClr val="lt1"/>
              </a:solidFill>
              <a:latin typeface="Stratum2 Black" panose="020B0506030000020004" pitchFamily="34" charset="0"/>
            </a:endParaRPr>
          </a:p>
          <a:p>
            <a:pPr marL="609600" lvl="0" indent="-425450" algn="l" rtl="0">
              <a:lnSpc>
                <a:spcPct val="110000"/>
              </a:lnSpc>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Tailored webinars for your team’s social media needs (paused during Games window)</a:t>
            </a:r>
            <a:endParaRPr sz="19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r>
              <a:rPr lang="en-CA" sz="1900" b="1" dirty="0">
                <a:solidFill>
                  <a:schemeClr val="lt1"/>
                </a:solidFill>
                <a:latin typeface="Stratum2 Black" panose="020B0506030000020004" pitchFamily="34" charset="0"/>
              </a:rPr>
              <a:t>Team Canada &amp; social platform partners</a:t>
            </a:r>
            <a:endParaRPr sz="1900" b="1" dirty="0">
              <a:solidFill>
                <a:schemeClr val="lt1"/>
              </a:solidFill>
              <a:latin typeface="Stratum2 Black" panose="020B0506030000020004" pitchFamily="34" charset="0"/>
            </a:endParaRPr>
          </a:p>
          <a:p>
            <a:pPr marL="609600" lvl="0" indent="-425450" algn="l" rtl="0">
              <a:lnSpc>
                <a:spcPct val="110000"/>
              </a:lnSpc>
              <a:spcBef>
                <a:spcPts val="1300"/>
              </a:spcBef>
              <a:spcAft>
                <a:spcPts val="0"/>
              </a:spcAft>
              <a:buClr>
                <a:schemeClr val="lt1"/>
              </a:buClr>
              <a:buSzPts val="1900"/>
              <a:buChar char="●"/>
            </a:pPr>
            <a:r>
              <a:rPr lang="en-CA" sz="1900" dirty="0">
                <a:solidFill>
                  <a:schemeClr val="lt1"/>
                </a:solidFill>
                <a:latin typeface="Stratum2 Black" panose="020B0506030000020004" pitchFamily="34" charset="0"/>
              </a:rPr>
              <a:t>Athlete Verification &amp; troubleshooting (impersonation or hacked accounts)</a:t>
            </a:r>
            <a:endParaRPr sz="19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r>
              <a:rPr lang="en-CA" sz="1900" b="1" dirty="0">
                <a:solidFill>
                  <a:schemeClr val="lt1"/>
                </a:solidFill>
                <a:latin typeface="Stratum2 Black" panose="020B0506030000020004" pitchFamily="34" charset="0"/>
              </a:rPr>
              <a:t>Creating content together</a:t>
            </a:r>
            <a:endParaRPr sz="1900" b="1" dirty="0">
              <a:solidFill>
                <a:schemeClr val="lt1"/>
              </a:solidFill>
              <a:latin typeface="Stratum2 Black" panose="020B0506030000020004" pitchFamily="34" charset="0"/>
            </a:endParaRPr>
          </a:p>
          <a:p>
            <a:pPr marL="609600" lvl="0" indent="-425450" algn="l" rtl="0">
              <a:lnSpc>
                <a:spcPct val="110000"/>
              </a:lnSpc>
              <a:spcBef>
                <a:spcPts val="1300"/>
              </a:spcBef>
              <a:spcAft>
                <a:spcPts val="0"/>
              </a:spcAft>
              <a:buClr>
                <a:schemeClr val="lt1"/>
              </a:buClr>
              <a:buSzPts val="1900"/>
              <a:buChar char="●"/>
            </a:pPr>
            <a:r>
              <a:rPr lang="en-CA" sz="1900" dirty="0">
                <a:solidFill>
                  <a:schemeClr val="lt1"/>
                </a:solidFill>
                <a:latin typeface="Stratum2 Black" panose="020B0506030000020004" pitchFamily="34" charset="0"/>
              </a:rPr>
              <a:t>Amplify your content on our official channels</a:t>
            </a:r>
            <a:endParaRPr sz="1900" dirty="0">
              <a:solidFill>
                <a:schemeClr val="lt1"/>
              </a:solidFill>
              <a:latin typeface="Stratum2 Black" panose="020B0506030000020004" pitchFamily="34" charset="0"/>
            </a:endParaRPr>
          </a:p>
          <a:p>
            <a:pPr marL="609600" lvl="0" indent="-425450" algn="l" rtl="0">
              <a:lnSpc>
                <a:spcPct val="110000"/>
              </a:lnSpc>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Feature you in our natively posted UGC (ex.  IG Takeovers &amp; blog posts)</a:t>
            </a:r>
            <a:endParaRPr sz="19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r>
              <a:rPr lang="en-CA" sz="1900" b="1" dirty="0">
                <a:solidFill>
                  <a:schemeClr val="lt1"/>
                </a:solidFill>
                <a:latin typeface="Stratum2 Black" panose="020B0506030000020004" pitchFamily="34" charset="0"/>
              </a:rPr>
              <a:t>Opportunities with Team Canada Partners</a:t>
            </a:r>
            <a:endParaRPr sz="1900" b="1" dirty="0">
              <a:solidFill>
                <a:schemeClr val="lt1"/>
              </a:solidFill>
              <a:latin typeface="Stratum2 Black" panose="020B0506030000020004" pitchFamily="34" charset="0"/>
            </a:endParaRPr>
          </a:p>
          <a:p>
            <a:pPr marL="609600" lvl="0" indent="-425450" algn="l" rtl="0">
              <a:lnSpc>
                <a:spcPct val="110000"/>
              </a:lnSpc>
              <a:spcBef>
                <a:spcPts val="1300"/>
              </a:spcBef>
              <a:spcAft>
                <a:spcPts val="0"/>
              </a:spcAft>
              <a:buClr>
                <a:schemeClr val="lt1"/>
              </a:buClr>
              <a:buSzPts val="1900"/>
              <a:buChar char="●"/>
            </a:pPr>
            <a:r>
              <a:rPr lang="en-CA" sz="1900" dirty="0">
                <a:solidFill>
                  <a:schemeClr val="lt1"/>
                </a:solidFill>
                <a:latin typeface="Stratum2 Black" panose="020B0506030000020004" pitchFamily="34" charset="0"/>
              </a:rPr>
              <a:t>Team Canada will seek opportunities with our marketing partners to produce exciting and compelling content around your journey. Discuss interesting narratives with your comms manager.</a:t>
            </a:r>
            <a:endParaRPr sz="2400" b="1" dirty="0">
              <a:solidFill>
                <a:schemeClr val="lt1"/>
              </a:solidFill>
              <a:latin typeface="Stratum2 Black" panose="020B0506030000020004" pitchFamily="34" charset="0"/>
            </a:endParaRPr>
          </a:p>
        </p:txBody>
      </p:sp>
      <p:pic>
        <p:nvPicPr>
          <p:cNvPr id="320" name="Google Shape;320;g260dd7952d4_0_522"/>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60dd7952d4_0_725"/>
          <p:cNvSpPr txBox="1"/>
          <p:nvPr/>
        </p:nvSpPr>
        <p:spPr>
          <a:xfrm>
            <a:off x="804566" y="2446167"/>
            <a:ext cx="10008900" cy="981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500"/>
              <a:buFont typeface="Arial"/>
              <a:buNone/>
            </a:pPr>
            <a:r>
              <a:rPr lang="en-CA" sz="6000" dirty="0">
                <a:solidFill>
                  <a:schemeClr val="lt1"/>
                </a:solidFill>
                <a:latin typeface="Stratum2 Black" panose="020B0506030000020004" pitchFamily="34" charset="0"/>
              </a:rPr>
              <a:t>OBJECTIVE</a:t>
            </a:r>
            <a:endParaRPr sz="6000" dirty="0">
              <a:solidFill>
                <a:schemeClr val="lt1"/>
              </a:solidFill>
              <a:latin typeface="Stratum2 Black" panose="020B0506030000020004" pitchFamily="34" charset="0"/>
            </a:endParaRPr>
          </a:p>
        </p:txBody>
      </p:sp>
      <p:sp>
        <p:nvSpPr>
          <p:cNvPr id="99" name="Google Shape;99;g260dd7952d4_0_725"/>
          <p:cNvSpPr txBox="1"/>
          <p:nvPr/>
        </p:nvSpPr>
        <p:spPr>
          <a:xfrm>
            <a:off x="810833" y="3428067"/>
            <a:ext cx="9555900" cy="981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500"/>
              <a:buFont typeface="Arial"/>
              <a:buNone/>
            </a:pPr>
            <a:r>
              <a:rPr lang="en-CA" sz="2000" dirty="0">
                <a:solidFill>
                  <a:schemeClr val="lt1"/>
                </a:solidFill>
                <a:latin typeface="Stratum2 Black" panose="020B0506030000020004" pitchFamily="34" charset="0"/>
              </a:rPr>
              <a:t>TO EMPOWER ALL MEMBERS OF TEAM CANADA TO MAKE THE BEST POSSIBLE USE OF SOCIAL MEDIA AND TELL THE STORY OF THEIR SPORTS, THEIR TEAMS, THEIR JOURNEYS, AND THEMSELVES</a:t>
            </a:r>
            <a:endParaRPr sz="2000" dirty="0">
              <a:solidFill>
                <a:schemeClr val="lt1"/>
              </a:solidFill>
              <a:latin typeface="Stratum2 Black" panose="020B0506030000020004" pitchFamily="34" charset="0"/>
            </a:endParaRPr>
          </a:p>
        </p:txBody>
      </p:sp>
      <p:pic>
        <p:nvPicPr>
          <p:cNvPr id="100" name="Google Shape;100;g260dd7952d4_0_725"/>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260dd7952d4_0_531"/>
          <p:cNvSpPr txBox="1">
            <a:spLocks noGrp="1"/>
          </p:cNvSpPr>
          <p:nvPr>
            <p:ph type="title" idx="4294967295"/>
          </p:nvPr>
        </p:nvSpPr>
        <p:spPr>
          <a:xfrm>
            <a:off x="415600" y="2867800"/>
            <a:ext cx="11360700" cy="11223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CA" sz="6000" dirty="0">
                <a:solidFill>
                  <a:schemeClr val="lt1"/>
                </a:solidFill>
                <a:latin typeface="Stratum2 Black" panose="020B0506030000020004" pitchFamily="34" charset="0"/>
              </a:rPr>
              <a:t>6. SOCIAL MEDIA AT GAMES</a:t>
            </a:r>
            <a:endParaRPr sz="6000" dirty="0">
              <a:solidFill>
                <a:schemeClr val="lt1"/>
              </a:solidFill>
              <a:latin typeface="Stratum2 Black" panose="020B0506030000020004" pitchFamily="34" charset="0"/>
            </a:endParaRPr>
          </a:p>
        </p:txBody>
      </p:sp>
      <p:sp>
        <p:nvSpPr>
          <p:cNvPr id="326" name="Google Shape;326;g260dd7952d4_0_531"/>
          <p:cNvSpPr txBox="1"/>
          <p:nvPr/>
        </p:nvSpPr>
        <p:spPr>
          <a:xfrm>
            <a:off x="415600" y="3845500"/>
            <a:ext cx="10846800" cy="1123500"/>
          </a:xfrm>
          <a:prstGeom prst="rect">
            <a:avLst/>
          </a:prstGeom>
          <a:noFill/>
          <a:ln>
            <a:noFill/>
          </a:ln>
        </p:spPr>
        <p:txBody>
          <a:bodyPr spcFirstLastPara="1" wrap="square" lIns="121900" tIns="121900" rIns="121900" bIns="121900" anchor="t" anchorCtr="0">
            <a:spAutoFit/>
          </a:bodyPr>
          <a:lstStyle/>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WHAT YOU CAN AND CANNOT SHARE ON SOCIAL MEDIA</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CONSEQUENCES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TIPS</a:t>
            </a:r>
            <a:endParaRPr sz="1900" dirty="0">
              <a:solidFill>
                <a:schemeClr val="lt1"/>
              </a:solidFill>
              <a:latin typeface="Stratum2 Black" panose="020B0506030000020004" pitchFamily="34" charset="0"/>
            </a:endParaRPr>
          </a:p>
        </p:txBody>
      </p:sp>
      <p:pic>
        <p:nvPicPr>
          <p:cNvPr id="327" name="Google Shape;327;g260dd7952d4_0_531"/>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260dd7952d4_0_540"/>
          <p:cNvSpPr txBox="1">
            <a:spLocks noGrp="1"/>
          </p:cNvSpPr>
          <p:nvPr>
            <p:ph type="title" idx="4294967295"/>
          </p:nvPr>
        </p:nvSpPr>
        <p:spPr>
          <a:xfrm>
            <a:off x="415600" y="593367"/>
            <a:ext cx="11360700" cy="763500"/>
          </a:xfrm>
          <a:prstGeom prst="rect">
            <a:avLst/>
          </a:prstGeom>
        </p:spPr>
        <p:txBody>
          <a:bodyPr spcFirstLastPara="1" wrap="square" lIns="91425" tIns="45700" rIns="91425" bIns="45700" anchor="t" anchorCtr="0">
            <a:normAutofit fontScale="90000"/>
          </a:bodyPr>
          <a:lstStyle/>
          <a:p>
            <a:pPr marL="0" lvl="0" indent="0" algn="l" rtl="0">
              <a:lnSpc>
                <a:spcPct val="110000"/>
              </a:lnSpc>
              <a:spcBef>
                <a:spcPts val="1300"/>
              </a:spcBef>
              <a:spcAft>
                <a:spcPts val="0"/>
              </a:spcAft>
              <a:buClr>
                <a:schemeClr val="dk1"/>
              </a:buClr>
              <a:buSzPct val="32608"/>
              <a:buFont typeface="Arial"/>
              <a:buNone/>
            </a:pPr>
            <a:r>
              <a:rPr lang="en-CA" sz="4600" dirty="0">
                <a:solidFill>
                  <a:schemeClr val="lt1"/>
                </a:solidFill>
                <a:latin typeface="Stratum2 Black" panose="020B0506030000020004" pitchFamily="34" charset="0"/>
              </a:rPr>
              <a:t>WHAT CAN I SHARE ON SOCIAL MEDIA?</a:t>
            </a:r>
            <a:endParaRPr dirty="0">
              <a:solidFill>
                <a:schemeClr val="lt1"/>
              </a:solidFill>
              <a:latin typeface="Stratum2 Black" panose="020B0506030000020004" pitchFamily="34" charset="0"/>
            </a:endParaRPr>
          </a:p>
        </p:txBody>
      </p:sp>
      <p:sp>
        <p:nvSpPr>
          <p:cNvPr id="333" name="Google Shape;333;g260dd7952d4_0_540"/>
          <p:cNvSpPr txBox="1"/>
          <p:nvPr/>
        </p:nvSpPr>
        <p:spPr>
          <a:xfrm>
            <a:off x="154100" y="1415600"/>
            <a:ext cx="11002500" cy="5332702"/>
          </a:xfrm>
          <a:prstGeom prst="rect">
            <a:avLst/>
          </a:prstGeom>
          <a:noFill/>
          <a:ln>
            <a:noFill/>
          </a:ln>
        </p:spPr>
        <p:txBody>
          <a:bodyPr spcFirstLastPara="1" wrap="square" lIns="121900" tIns="121900" rIns="121900" bIns="121900" anchor="t" anchorCtr="0">
            <a:spAutoFit/>
          </a:bodyPr>
          <a:lstStyle/>
          <a:p>
            <a:pPr marL="0" lvl="0" indent="0" algn="l" rtl="0">
              <a:lnSpc>
                <a:spcPct val="110000"/>
              </a:lnSpc>
              <a:spcBef>
                <a:spcPts val="1300"/>
              </a:spcBef>
              <a:spcAft>
                <a:spcPts val="0"/>
              </a:spcAft>
              <a:buNone/>
            </a:pPr>
            <a:r>
              <a:rPr lang="en-CA" sz="1600" b="1" dirty="0">
                <a:solidFill>
                  <a:schemeClr val="lt1"/>
                </a:solidFill>
                <a:latin typeface="Stratum2 Black" panose="020B0506030000020004" pitchFamily="34" charset="0"/>
              </a:rPr>
              <a:t>What can I capture?</a:t>
            </a:r>
            <a:endParaRPr sz="1600" b="1" dirty="0">
              <a:solidFill>
                <a:schemeClr val="lt1"/>
              </a:solidFill>
              <a:latin typeface="Stratum2 Black" panose="020B0506030000020004" pitchFamily="34" charset="0"/>
            </a:endParaRPr>
          </a:p>
          <a:p>
            <a:pPr marL="609600" lvl="0" indent="-406400" algn="l" rtl="0">
              <a:lnSpc>
                <a:spcPct val="115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Athletes and NSOs can take photographs and record audio/video content of the Pan American Games using non-professional equipment. </a:t>
            </a:r>
            <a:endParaRPr sz="1600" i="1" dirty="0">
              <a:solidFill>
                <a:schemeClr val="lt1"/>
              </a:solidFill>
              <a:latin typeface="Stratum2 Black" panose="020B0506030000020004" pitchFamily="34" charset="0"/>
            </a:endParaRPr>
          </a:p>
          <a:p>
            <a:pPr marL="0" lvl="0" indent="0" algn="l" rtl="0">
              <a:lnSpc>
                <a:spcPct val="115000"/>
              </a:lnSpc>
              <a:spcBef>
                <a:spcPts val="0"/>
              </a:spcBef>
              <a:spcAft>
                <a:spcPts val="0"/>
              </a:spcAft>
              <a:buNone/>
            </a:pPr>
            <a:r>
              <a:rPr lang="en-CA" sz="1600" i="1" dirty="0">
                <a:solidFill>
                  <a:schemeClr val="lt1"/>
                </a:solidFill>
                <a:latin typeface="Stratum2 Black" panose="020B0506030000020004" pitchFamily="34" charset="0"/>
              </a:rPr>
              <a:t>You are allowed to capture as much content as you want for your personal archives, but...</a:t>
            </a:r>
            <a:endParaRPr sz="1600" i="1"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r>
              <a:rPr lang="en-CA" sz="1600" b="1" dirty="0">
                <a:solidFill>
                  <a:schemeClr val="lt1"/>
                </a:solidFill>
                <a:latin typeface="Stratum2 Black" panose="020B0506030000020004" pitchFamily="34" charset="0"/>
              </a:rPr>
              <a:t>What can I share on social media?</a:t>
            </a:r>
            <a:endParaRPr sz="1600" b="1" dirty="0">
              <a:solidFill>
                <a:schemeClr val="lt1"/>
              </a:solidFill>
              <a:latin typeface="Stratum2 Black" panose="020B0506030000020004" pitchFamily="34" charset="0"/>
            </a:endParaRPr>
          </a:p>
          <a:p>
            <a:pPr marL="609600" lvl="0" indent="-406400" algn="l" rtl="0">
              <a:lnSpc>
                <a:spcPct val="115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Athletes and NSOs can share static content of the Pan American Games (Field of play or Back of the house) on their personal social channels. </a:t>
            </a:r>
            <a:endParaRPr sz="1600" dirty="0">
              <a:solidFill>
                <a:schemeClr val="lt1"/>
              </a:solidFill>
              <a:latin typeface="Stratum2 Black" panose="020B0506030000020004" pitchFamily="34" charset="0"/>
            </a:endParaRPr>
          </a:p>
          <a:p>
            <a:pPr marL="609600" lvl="0" indent="-406400" algn="l" rtl="0">
              <a:lnSpc>
                <a:spcPct val="115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Athletes and NSOs can share video content from Santiago and Chile, including areas that qualify as Field of Play, but exclude Back of the house.</a:t>
            </a:r>
            <a:endParaRPr sz="1600" dirty="0">
              <a:solidFill>
                <a:schemeClr val="lt1"/>
              </a:solidFill>
              <a:latin typeface="Stratum2 Black" panose="020B0506030000020004" pitchFamily="34" charset="0"/>
            </a:endParaRPr>
          </a:p>
          <a:p>
            <a:pPr marL="0" lvl="0" indent="0" algn="l" rtl="0">
              <a:lnSpc>
                <a:spcPct val="110000"/>
              </a:lnSpc>
              <a:spcBef>
                <a:spcPts val="1300"/>
              </a:spcBef>
              <a:spcAft>
                <a:spcPts val="0"/>
              </a:spcAft>
              <a:buNone/>
            </a:pPr>
            <a:r>
              <a:rPr lang="en-CA" sz="1600" b="1" dirty="0">
                <a:solidFill>
                  <a:schemeClr val="lt1"/>
                </a:solidFill>
                <a:latin typeface="Stratum2 Black" panose="020B0506030000020004" pitchFamily="34" charset="0"/>
              </a:rPr>
              <a:t>Can I...</a:t>
            </a:r>
            <a:endParaRPr sz="1600" b="1" dirty="0">
              <a:solidFill>
                <a:schemeClr val="lt1"/>
              </a:solidFill>
              <a:latin typeface="Stratum2 Black" panose="020B0506030000020004" pitchFamily="34" charset="0"/>
            </a:endParaRPr>
          </a:p>
          <a:p>
            <a:pPr marL="609600" lvl="0" indent="-406400" algn="l" rtl="0">
              <a:lnSpc>
                <a:spcPct val="110000"/>
              </a:lnSpc>
              <a:spcBef>
                <a:spcPts val="1300"/>
              </a:spcBef>
              <a:spcAft>
                <a:spcPts val="0"/>
              </a:spcAft>
              <a:buClr>
                <a:schemeClr val="lt1"/>
              </a:buClr>
              <a:buSzPts val="1600"/>
              <a:buChar char="●"/>
            </a:pPr>
            <a:r>
              <a:rPr lang="en-CA" sz="1600" dirty="0">
                <a:solidFill>
                  <a:schemeClr val="lt1"/>
                </a:solidFill>
                <a:latin typeface="Stratum2 Black" panose="020B0506030000020004" pitchFamily="34" charset="0"/>
              </a:rPr>
              <a:t>Share videos of the field of play on social media? - for </a:t>
            </a:r>
            <a:r>
              <a:rPr lang="en-CA" sz="1600" dirty="0" err="1">
                <a:solidFill>
                  <a:schemeClr val="lt1"/>
                </a:solidFill>
                <a:latin typeface="Stratum2 Black" panose="020B0506030000020004" pitchFamily="34" charset="0"/>
              </a:rPr>
              <a:t>PanAms</a:t>
            </a:r>
            <a:r>
              <a:rPr lang="en-CA" sz="1600" dirty="0">
                <a:solidFill>
                  <a:schemeClr val="lt1"/>
                </a:solidFill>
                <a:latin typeface="Stratum2 Black" panose="020B0506030000020004" pitchFamily="34" charset="0"/>
              </a:rPr>
              <a:t>, </a:t>
            </a:r>
            <a:r>
              <a:rPr lang="en-CA" sz="1600" dirty="0">
                <a:solidFill>
                  <a:srgbClr val="E8112D"/>
                </a:solidFill>
                <a:latin typeface="Stratum2 Black" panose="020B0506030000020004" pitchFamily="34" charset="0"/>
              </a:rPr>
              <a:t>Yes</a:t>
            </a:r>
            <a:r>
              <a:rPr lang="en-CA" sz="1600" dirty="0">
                <a:solidFill>
                  <a:schemeClr val="lt1"/>
                </a:solidFill>
                <a:latin typeface="Stratum2 Black" panose="020B0506030000020004" pitchFamily="34" charset="0"/>
              </a:rPr>
              <a:t>. Not for Olympic Games. You can amplify videos from an Official Right Holders. In Canada - CBC/Radio-Canada.</a:t>
            </a:r>
            <a:endParaRPr sz="1600" dirty="0">
              <a:solidFill>
                <a:schemeClr val="lt1"/>
              </a:solidFill>
              <a:latin typeface="Stratum2 Black" panose="020B0506030000020004" pitchFamily="34" charset="0"/>
            </a:endParaRPr>
          </a:p>
          <a:p>
            <a:pPr marL="609600" lvl="0" indent="-406400" algn="l" rtl="0">
              <a:lnSpc>
                <a:spcPct val="11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Share behind the scenes videos of the Athletes Village or competition venues? - </a:t>
            </a:r>
            <a:r>
              <a:rPr lang="en-CA" sz="1600" dirty="0">
                <a:solidFill>
                  <a:srgbClr val="E8112D"/>
                </a:solidFill>
                <a:latin typeface="Stratum2 Black" panose="020B0506030000020004" pitchFamily="34" charset="0"/>
              </a:rPr>
              <a:t>No</a:t>
            </a:r>
            <a:r>
              <a:rPr lang="en-CA" sz="1600" dirty="0">
                <a:solidFill>
                  <a:schemeClr val="lt1"/>
                </a:solidFill>
                <a:latin typeface="Stratum2 Black" panose="020B0506030000020004" pitchFamily="34" charset="0"/>
              </a:rPr>
              <a:t>, ‘Back of the house’ is off limits for video sharing on social media.</a:t>
            </a:r>
            <a:endParaRPr sz="1600" dirty="0">
              <a:solidFill>
                <a:schemeClr val="lt1"/>
              </a:solidFill>
              <a:latin typeface="Stratum2 Black" panose="020B0506030000020004" pitchFamily="34" charset="0"/>
            </a:endParaRPr>
          </a:p>
          <a:p>
            <a:pPr marL="609600" lvl="0" indent="-406400" algn="l" rtl="0">
              <a:lnSpc>
                <a:spcPct val="110000"/>
              </a:lnSpc>
              <a:spcBef>
                <a:spcPts val="0"/>
              </a:spcBef>
              <a:spcAft>
                <a:spcPts val="0"/>
              </a:spcAft>
              <a:buClr>
                <a:schemeClr val="lt1"/>
              </a:buClr>
              <a:buSzPts val="1600"/>
              <a:buChar char="●"/>
            </a:pPr>
            <a:r>
              <a:rPr lang="en-CA" sz="1600" dirty="0">
                <a:solidFill>
                  <a:schemeClr val="lt1"/>
                </a:solidFill>
                <a:latin typeface="Stratum2 Black" panose="020B0506030000020004" pitchFamily="34" charset="0"/>
              </a:rPr>
              <a:t>Do an IG Takeover for my NSO or Partner? - </a:t>
            </a:r>
            <a:r>
              <a:rPr lang="en-CA" sz="1600" dirty="0">
                <a:solidFill>
                  <a:srgbClr val="E8112D"/>
                </a:solidFill>
                <a:latin typeface="Stratum2 Black" panose="020B0506030000020004" pitchFamily="34" charset="0"/>
              </a:rPr>
              <a:t>No</a:t>
            </a:r>
            <a:r>
              <a:rPr lang="en-CA" sz="1600" dirty="0">
                <a:solidFill>
                  <a:schemeClr val="lt1"/>
                </a:solidFill>
                <a:latin typeface="Stratum2 Black" panose="020B0506030000020004" pitchFamily="34" charset="0"/>
              </a:rPr>
              <a:t>, that does not qualify as personal social channels, but we will be taking lots of similar content for you to share on your channels</a:t>
            </a:r>
            <a:endParaRPr sz="1600" b="1" dirty="0">
              <a:solidFill>
                <a:schemeClr val="lt1"/>
              </a:solidFill>
              <a:latin typeface="Stratum2 Black" panose="020B0506030000020004" pitchFamily="34" charset="0"/>
            </a:endParaRPr>
          </a:p>
        </p:txBody>
      </p:sp>
      <p:pic>
        <p:nvPicPr>
          <p:cNvPr id="334" name="Google Shape;334;g260dd7952d4_0_540"/>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260dd7952d4_0_549"/>
          <p:cNvSpPr txBox="1">
            <a:spLocks noGrp="1"/>
          </p:cNvSpPr>
          <p:nvPr>
            <p:ph type="title" idx="4294967295"/>
          </p:nvPr>
        </p:nvSpPr>
        <p:spPr>
          <a:xfrm>
            <a:off x="415600" y="593367"/>
            <a:ext cx="10641600" cy="763500"/>
          </a:xfrm>
          <a:prstGeom prst="rect">
            <a:avLst/>
          </a:prstGeom>
        </p:spPr>
        <p:txBody>
          <a:bodyPr spcFirstLastPara="1" wrap="square" lIns="91425" tIns="45700" rIns="91425" bIns="45700" anchor="t" anchorCtr="0">
            <a:normAutofit fontScale="90000"/>
          </a:bodyPr>
          <a:lstStyle/>
          <a:p>
            <a:pPr marL="0" lvl="0" indent="0" algn="l" rtl="0">
              <a:lnSpc>
                <a:spcPct val="110000"/>
              </a:lnSpc>
              <a:spcBef>
                <a:spcPts val="1300"/>
              </a:spcBef>
              <a:spcAft>
                <a:spcPts val="0"/>
              </a:spcAft>
              <a:buClr>
                <a:schemeClr val="dk1"/>
              </a:buClr>
              <a:buSzPct val="32608"/>
              <a:buFont typeface="Arial"/>
              <a:buNone/>
            </a:pPr>
            <a:r>
              <a:rPr lang="en-CA" sz="4600" dirty="0">
                <a:solidFill>
                  <a:schemeClr val="lt1"/>
                </a:solidFill>
                <a:latin typeface="Stratum2 Black" panose="020B0506030000020004" pitchFamily="34" charset="0"/>
              </a:rPr>
              <a:t>CONSEQUENCES</a:t>
            </a:r>
            <a:endParaRPr dirty="0">
              <a:solidFill>
                <a:schemeClr val="lt1"/>
              </a:solidFill>
              <a:latin typeface="Stratum2 Black" panose="020B0506030000020004" pitchFamily="34" charset="0"/>
            </a:endParaRPr>
          </a:p>
        </p:txBody>
      </p:sp>
      <p:sp>
        <p:nvSpPr>
          <p:cNvPr id="340" name="Google Shape;340;g260dd7952d4_0_549"/>
          <p:cNvSpPr txBox="1"/>
          <p:nvPr/>
        </p:nvSpPr>
        <p:spPr>
          <a:xfrm>
            <a:off x="415600" y="1428600"/>
            <a:ext cx="10828800" cy="2079503"/>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CA" sz="1900" dirty="0">
                <a:solidFill>
                  <a:schemeClr val="lt1"/>
                </a:solidFill>
                <a:latin typeface="Stratum2 Black" panose="020B0506030000020004" pitchFamily="34" charset="0"/>
              </a:rPr>
              <a:t>In case of non-respect of these Guidelines, the terms of their accreditation and any applicable laws or regulations, the athlete will be required to remove the Games Content from their account or site immediately upon request. Depending on the circumstances, further measures or actions may be taken by the Canadian Olympic Committee or </a:t>
            </a:r>
            <a:r>
              <a:rPr lang="en-CA" sz="1900" dirty="0" err="1">
                <a:solidFill>
                  <a:schemeClr val="lt1"/>
                </a:solidFill>
                <a:latin typeface="Stratum2 Black" panose="020B0506030000020004" pitchFamily="34" charset="0"/>
              </a:rPr>
              <a:t>Panam</a:t>
            </a:r>
            <a:r>
              <a:rPr lang="en-CA" sz="1900" dirty="0">
                <a:solidFill>
                  <a:schemeClr val="lt1"/>
                </a:solidFill>
                <a:latin typeface="Stratum2 Black" panose="020B0506030000020004" pitchFamily="34" charset="0"/>
              </a:rPr>
              <a:t> Sports.</a:t>
            </a:r>
            <a:endParaRPr sz="1900" dirty="0">
              <a:solidFill>
                <a:schemeClr val="lt1"/>
              </a:solidFill>
              <a:latin typeface="Stratum2 Black" panose="020B0506030000020004" pitchFamily="34" charset="0"/>
            </a:endParaRPr>
          </a:p>
          <a:p>
            <a:pPr marL="609600" lvl="0" indent="0" algn="l" rtl="0">
              <a:lnSpc>
                <a:spcPct val="110000"/>
              </a:lnSpc>
              <a:spcBef>
                <a:spcPts val="1300"/>
              </a:spcBef>
              <a:spcAft>
                <a:spcPts val="0"/>
              </a:spcAft>
              <a:buNone/>
            </a:pPr>
            <a:endParaRPr sz="1900" b="1" dirty="0">
              <a:solidFill>
                <a:schemeClr val="lt1"/>
              </a:solidFill>
            </a:endParaRPr>
          </a:p>
        </p:txBody>
      </p:sp>
      <p:pic>
        <p:nvPicPr>
          <p:cNvPr id="341" name="Google Shape;341;g260dd7952d4_0_549"/>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260dd7952d4_0_558"/>
          <p:cNvSpPr txBox="1">
            <a:spLocks noGrp="1"/>
          </p:cNvSpPr>
          <p:nvPr>
            <p:ph type="title" idx="4294967295"/>
          </p:nvPr>
        </p:nvSpPr>
        <p:spPr>
          <a:xfrm>
            <a:off x="415600" y="593367"/>
            <a:ext cx="10638900" cy="763500"/>
          </a:xfrm>
          <a:prstGeom prst="rect">
            <a:avLst/>
          </a:prstGeom>
        </p:spPr>
        <p:txBody>
          <a:bodyPr spcFirstLastPara="1" wrap="square" lIns="91425" tIns="45700" rIns="91425" bIns="45700" anchor="t" anchorCtr="0">
            <a:normAutofit fontScale="90000"/>
          </a:bodyPr>
          <a:lstStyle/>
          <a:p>
            <a:pPr marL="0" lvl="0" indent="0" algn="l" rtl="0">
              <a:lnSpc>
                <a:spcPct val="110000"/>
              </a:lnSpc>
              <a:spcBef>
                <a:spcPts val="1300"/>
              </a:spcBef>
              <a:spcAft>
                <a:spcPts val="0"/>
              </a:spcAft>
              <a:buClr>
                <a:schemeClr val="dk1"/>
              </a:buClr>
              <a:buSzPct val="32608"/>
              <a:buFont typeface="Arial"/>
              <a:buNone/>
            </a:pPr>
            <a:r>
              <a:rPr lang="en-CA" sz="4600" dirty="0">
                <a:solidFill>
                  <a:schemeClr val="lt1"/>
                </a:solidFill>
                <a:latin typeface="Stratum2 Black" panose="020B0506030000020004" pitchFamily="34" charset="0"/>
              </a:rPr>
              <a:t>TIPS</a:t>
            </a:r>
            <a:endParaRPr dirty="0">
              <a:solidFill>
                <a:schemeClr val="lt1"/>
              </a:solidFill>
              <a:latin typeface="Stratum2 Black" panose="020B0506030000020004" pitchFamily="34" charset="0"/>
            </a:endParaRPr>
          </a:p>
        </p:txBody>
      </p:sp>
      <p:sp>
        <p:nvSpPr>
          <p:cNvPr id="347" name="Google Shape;347;g260dd7952d4_0_558"/>
          <p:cNvSpPr txBox="1"/>
          <p:nvPr/>
        </p:nvSpPr>
        <p:spPr>
          <a:xfrm>
            <a:off x="415600" y="1428600"/>
            <a:ext cx="10825500" cy="3352200"/>
          </a:xfrm>
          <a:prstGeom prst="rect">
            <a:avLst/>
          </a:prstGeom>
          <a:noFill/>
          <a:ln>
            <a:noFill/>
          </a:ln>
        </p:spPr>
        <p:txBody>
          <a:bodyPr spcFirstLastPara="1" wrap="square" lIns="121900" tIns="121900" rIns="121900" bIns="121900" anchor="t" anchorCtr="0">
            <a:spAutoFit/>
          </a:bodyPr>
          <a:lstStyle/>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Be safe and respectful</a:t>
            </a:r>
            <a:endParaRPr sz="1900" dirty="0">
              <a:solidFill>
                <a:schemeClr val="lt1"/>
              </a:solidFill>
              <a:latin typeface="Stratum2 Black" panose="020B0506030000020004" pitchFamily="34" charset="0"/>
            </a:endParaRPr>
          </a:p>
          <a:p>
            <a:pPr marL="609600" lvl="0" indent="-425450" algn="l" rtl="0">
              <a:lnSpc>
                <a:spcPct val="115000"/>
              </a:lnSpc>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Tag @teamcanada on all your Games content, including IG Story, we will amplify you on our channels</a:t>
            </a:r>
            <a:endParaRPr sz="1900" dirty="0">
              <a:solidFill>
                <a:schemeClr val="lt1"/>
              </a:solidFill>
              <a:latin typeface="Stratum2 Black" panose="020B0506030000020004" pitchFamily="34" charset="0"/>
            </a:endParaRPr>
          </a:p>
          <a:p>
            <a:pPr marL="609600" lvl="0" indent="-425450" algn="l" rtl="0">
              <a:lnSpc>
                <a:spcPct val="115000"/>
              </a:lnSpc>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#teamcanada or #équipecanada on all your Games content, including IG Story, so that your content shows up on the hashtag library or explore page</a:t>
            </a:r>
            <a:endParaRPr sz="1900" dirty="0">
              <a:solidFill>
                <a:schemeClr val="lt1"/>
              </a:solidFill>
              <a:latin typeface="Stratum2 Black" panose="020B0506030000020004" pitchFamily="34" charset="0"/>
            </a:endParaRPr>
          </a:p>
          <a:p>
            <a:pPr marL="609600" lvl="0" indent="-425450" algn="l" rtl="0">
              <a:lnSpc>
                <a:spcPct val="115000"/>
              </a:lnSpc>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 or @santiago2023 if you want extra amplification</a:t>
            </a:r>
            <a:endParaRPr sz="1900" dirty="0">
              <a:solidFill>
                <a:schemeClr val="lt1"/>
              </a:solidFill>
              <a:latin typeface="Stratum2 Black" panose="020B0506030000020004" pitchFamily="34" charset="0"/>
            </a:endParaRPr>
          </a:p>
          <a:p>
            <a:pPr marL="609600" lvl="0" indent="-425450" algn="l" rtl="0">
              <a:lnSpc>
                <a:spcPct val="115000"/>
              </a:lnSpc>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If video content captured off limits finds its way onto social media, ensure there is no mention of the off limits areas.</a:t>
            </a:r>
            <a:endParaRPr sz="1900" dirty="0">
              <a:solidFill>
                <a:schemeClr val="lt1"/>
              </a:solidFill>
              <a:latin typeface="Stratum2 Black" panose="020B0506030000020004" pitchFamily="34" charset="0"/>
            </a:endParaRPr>
          </a:p>
          <a:p>
            <a:pPr marL="609600" lvl="0" indent="0" algn="l" rtl="0">
              <a:lnSpc>
                <a:spcPct val="110000"/>
              </a:lnSpc>
              <a:spcBef>
                <a:spcPts val="1300"/>
              </a:spcBef>
              <a:spcAft>
                <a:spcPts val="0"/>
              </a:spcAft>
              <a:buNone/>
            </a:pPr>
            <a:endParaRPr sz="1900" b="1" dirty="0">
              <a:solidFill>
                <a:schemeClr val="lt1"/>
              </a:solidFill>
            </a:endParaRPr>
          </a:p>
        </p:txBody>
      </p:sp>
      <p:pic>
        <p:nvPicPr>
          <p:cNvPr id="348" name="Google Shape;348;g260dd7952d4_0_558"/>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60dd7952d4_0_567"/>
          <p:cNvSpPr txBox="1"/>
          <p:nvPr/>
        </p:nvSpPr>
        <p:spPr>
          <a:xfrm>
            <a:off x="766445" y="2259634"/>
            <a:ext cx="10008900" cy="981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500"/>
              <a:buFont typeface="Arial"/>
              <a:buNone/>
            </a:pPr>
            <a:r>
              <a:rPr lang="en-CA" sz="6000" dirty="0">
                <a:solidFill>
                  <a:schemeClr val="lt1"/>
                </a:solidFill>
                <a:latin typeface="Stratum2 Black" panose="020B0506030000020004" pitchFamily="34" charset="0"/>
              </a:rPr>
              <a:t>THANK YOU</a:t>
            </a:r>
            <a:endParaRPr sz="6000" dirty="0">
              <a:solidFill>
                <a:schemeClr val="lt1"/>
              </a:solidFill>
              <a:latin typeface="Stratum2 Black" panose="020B0506030000020004" pitchFamily="34" charset="0"/>
            </a:endParaRPr>
          </a:p>
        </p:txBody>
      </p:sp>
      <p:pic>
        <p:nvPicPr>
          <p:cNvPr id="354" name="Google Shape;354;g260dd7952d4_0_567"/>
          <p:cNvPicPr preferRelativeResize="0"/>
          <p:nvPr/>
        </p:nvPicPr>
        <p:blipFill rotWithShape="1">
          <a:blip r:embed="rId3">
            <a:alphaModFix/>
          </a:blip>
          <a:srcRect/>
          <a:stretch/>
        </p:blipFill>
        <p:spPr>
          <a:xfrm>
            <a:off x="1573614" y="3759452"/>
            <a:ext cx="2882059" cy="1648411"/>
          </a:xfrm>
          <a:prstGeom prst="rect">
            <a:avLst/>
          </a:prstGeom>
          <a:noFill/>
          <a:ln>
            <a:noFill/>
          </a:ln>
        </p:spPr>
      </p:pic>
      <p:pic>
        <p:nvPicPr>
          <p:cNvPr id="355" name="Google Shape;355;g260dd7952d4_0_567"/>
          <p:cNvPicPr preferRelativeResize="0"/>
          <p:nvPr/>
        </p:nvPicPr>
        <p:blipFill rotWithShape="1">
          <a:blip r:embed="rId4">
            <a:alphaModFix/>
          </a:blip>
          <a:srcRect/>
          <a:stretch/>
        </p:blipFill>
        <p:spPr>
          <a:xfrm>
            <a:off x="11260199" y="0"/>
            <a:ext cx="9398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260dd7952d4_0_734"/>
          <p:cNvSpPr txBox="1"/>
          <p:nvPr/>
        </p:nvSpPr>
        <p:spPr>
          <a:xfrm>
            <a:off x="444233" y="2369699"/>
            <a:ext cx="10008900" cy="981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500"/>
              <a:buFont typeface="Arial"/>
              <a:buNone/>
            </a:pPr>
            <a:r>
              <a:rPr lang="en-CA" sz="6000" dirty="0">
                <a:solidFill>
                  <a:schemeClr val="lt1"/>
                </a:solidFill>
                <a:latin typeface="Stratum2 Black" panose="020B0506030000020004" pitchFamily="34" charset="0"/>
              </a:rPr>
              <a:t>AGENDA</a:t>
            </a:r>
            <a:endParaRPr sz="6000" dirty="0">
              <a:solidFill>
                <a:schemeClr val="lt1"/>
              </a:solidFill>
              <a:latin typeface="Stratum2 Black" panose="020B0506030000020004" pitchFamily="34" charset="0"/>
            </a:endParaRPr>
          </a:p>
        </p:txBody>
      </p:sp>
      <p:sp>
        <p:nvSpPr>
          <p:cNvPr id="106" name="Google Shape;106;g260dd7952d4_0_734"/>
          <p:cNvSpPr txBox="1"/>
          <p:nvPr/>
        </p:nvSpPr>
        <p:spPr>
          <a:xfrm>
            <a:off x="272533" y="3269167"/>
            <a:ext cx="11360700" cy="4555200"/>
          </a:xfrm>
          <a:prstGeom prst="rect">
            <a:avLst/>
          </a:prstGeom>
          <a:noFill/>
          <a:ln>
            <a:noFill/>
          </a:ln>
        </p:spPr>
        <p:txBody>
          <a:bodyPr spcFirstLastPara="1" wrap="square" lIns="91425" tIns="45700" rIns="91425" bIns="45700" anchor="t" anchorCtr="0">
            <a:normAutofit/>
          </a:bodyPr>
          <a:lstStyle/>
          <a:p>
            <a:pPr marL="609600" lvl="0" indent="-431800" algn="l" rtl="0">
              <a:lnSpc>
                <a:spcPct val="90000"/>
              </a:lnSpc>
              <a:spcBef>
                <a:spcPts val="1100"/>
              </a:spcBef>
              <a:spcAft>
                <a:spcPts val="0"/>
              </a:spcAft>
              <a:buClr>
                <a:srgbClr val="FFFFFF"/>
              </a:buClr>
              <a:buSzPts val="2000"/>
              <a:buAutoNum type="arabicPeriod"/>
            </a:pPr>
            <a:r>
              <a:rPr lang="en-CA" sz="2000" dirty="0">
                <a:solidFill>
                  <a:srgbClr val="FFFFFF"/>
                </a:solidFill>
                <a:latin typeface="Stratum2 Black" panose="020B0506030000020004" pitchFamily="34" charset="0"/>
              </a:rPr>
              <a:t>TELL YOUR STORY</a:t>
            </a:r>
            <a:endParaRPr sz="2000" dirty="0">
              <a:solidFill>
                <a:srgbClr val="FFFFFF"/>
              </a:solidFill>
              <a:latin typeface="Stratum2 Black" panose="020B0506030000020004" pitchFamily="34" charset="0"/>
            </a:endParaRPr>
          </a:p>
          <a:p>
            <a:pPr marL="609600" lvl="0" indent="-431800" algn="l" rtl="0">
              <a:lnSpc>
                <a:spcPct val="90000"/>
              </a:lnSpc>
              <a:spcBef>
                <a:spcPts val="1100"/>
              </a:spcBef>
              <a:spcAft>
                <a:spcPts val="0"/>
              </a:spcAft>
              <a:buClr>
                <a:srgbClr val="FFFFFF"/>
              </a:buClr>
              <a:buSzPts val="2000"/>
              <a:buAutoNum type="arabicPeriod"/>
            </a:pPr>
            <a:r>
              <a:rPr lang="en-CA" sz="2000" dirty="0">
                <a:solidFill>
                  <a:srgbClr val="FFFFFF"/>
                </a:solidFill>
                <a:latin typeface="Stratum2 Black" panose="020B0506030000020004" pitchFamily="34" charset="0"/>
              </a:rPr>
              <a:t>UNDERSTANDING THE CURRENT SOCIAL MEDIA ECOSYSTEM</a:t>
            </a:r>
            <a:endParaRPr sz="2000" dirty="0">
              <a:solidFill>
                <a:srgbClr val="FFFFFF"/>
              </a:solidFill>
              <a:latin typeface="Stratum2 Black" panose="020B0506030000020004" pitchFamily="34" charset="0"/>
            </a:endParaRPr>
          </a:p>
          <a:p>
            <a:pPr marL="609600" lvl="0" indent="-431800" algn="l" rtl="0">
              <a:lnSpc>
                <a:spcPct val="90000"/>
              </a:lnSpc>
              <a:spcBef>
                <a:spcPts val="1100"/>
              </a:spcBef>
              <a:spcAft>
                <a:spcPts val="0"/>
              </a:spcAft>
              <a:buClr>
                <a:srgbClr val="FFFFFF"/>
              </a:buClr>
              <a:buSzPts val="2000"/>
              <a:buAutoNum type="arabicPeriod"/>
            </a:pPr>
            <a:r>
              <a:rPr lang="en-CA" sz="2000" dirty="0">
                <a:solidFill>
                  <a:srgbClr val="FFFFFF"/>
                </a:solidFill>
                <a:latin typeface="Stratum2 Black" panose="020B0506030000020004" pitchFamily="34" charset="0"/>
              </a:rPr>
              <a:t>BEST PRACTICES AND WATCHOUTS</a:t>
            </a:r>
            <a:endParaRPr sz="2000" dirty="0">
              <a:solidFill>
                <a:srgbClr val="FFFFFF"/>
              </a:solidFill>
              <a:latin typeface="Stratum2 Black" panose="020B0506030000020004" pitchFamily="34" charset="0"/>
            </a:endParaRPr>
          </a:p>
          <a:p>
            <a:pPr marL="609600" lvl="0" indent="-431800" algn="l" rtl="0">
              <a:lnSpc>
                <a:spcPct val="90000"/>
              </a:lnSpc>
              <a:spcBef>
                <a:spcPts val="1100"/>
              </a:spcBef>
              <a:spcAft>
                <a:spcPts val="0"/>
              </a:spcAft>
              <a:buClr>
                <a:srgbClr val="FFFFFF"/>
              </a:buClr>
              <a:buSzPts val="2000"/>
              <a:buAutoNum type="arabicPeriod"/>
            </a:pPr>
            <a:r>
              <a:rPr lang="en-CA" sz="2000" dirty="0">
                <a:solidFill>
                  <a:srgbClr val="FFFFFF"/>
                </a:solidFill>
                <a:latin typeface="Stratum2 Black" panose="020B0506030000020004" pitchFamily="34" charset="0"/>
              </a:rPr>
              <a:t>TIPS AND TOOLS</a:t>
            </a:r>
            <a:endParaRPr sz="2000" dirty="0">
              <a:solidFill>
                <a:srgbClr val="FFFFFF"/>
              </a:solidFill>
              <a:latin typeface="Stratum2 Black" panose="020B0506030000020004" pitchFamily="34" charset="0"/>
            </a:endParaRPr>
          </a:p>
          <a:p>
            <a:pPr marL="609600" lvl="0" indent="-431800" algn="l" rtl="0">
              <a:lnSpc>
                <a:spcPct val="90000"/>
              </a:lnSpc>
              <a:spcBef>
                <a:spcPts val="1100"/>
              </a:spcBef>
              <a:spcAft>
                <a:spcPts val="0"/>
              </a:spcAft>
              <a:buClr>
                <a:srgbClr val="FFFFFF"/>
              </a:buClr>
              <a:buSzPts val="2000"/>
              <a:buAutoNum type="arabicPeriod"/>
            </a:pPr>
            <a:r>
              <a:rPr lang="en-CA" sz="2000" dirty="0">
                <a:solidFill>
                  <a:srgbClr val="FFFFFF"/>
                </a:solidFill>
                <a:latin typeface="Stratum2 Black" panose="020B0506030000020004" pitchFamily="34" charset="0"/>
              </a:rPr>
              <a:t>HOW TEAM CANADA CAN HELP YOU</a:t>
            </a:r>
            <a:endParaRPr sz="2000" dirty="0">
              <a:solidFill>
                <a:srgbClr val="FFFFFF"/>
              </a:solidFill>
              <a:latin typeface="Stratum2 Black" panose="020B0506030000020004" pitchFamily="34" charset="0"/>
            </a:endParaRPr>
          </a:p>
          <a:p>
            <a:pPr marL="609600" lvl="0" indent="-431800" algn="l" rtl="0">
              <a:lnSpc>
                <a:spcPct val="90000"/>
              </a:lnSpc>
              <a:spcBef>
                <a:spcPts val="1100"/>
              </a:spcBef>
              <a:spcAft>
                <a:spcPts val="0"/>
              </a:spcAft>
              <a:buClr>
                <a:srgbClr val="FFFFFF"/>
              </a:buClr>
              <a:buSzPts val="2000"/>
              <a:buAutoNum type="arabicPeriod"/>
            </a:pPr>
            <a:r>
              <a:rPr lang="en-CA" sz="2000" dirty="0">
                <a:solidFill>
                  <a:srgbClr val="FFFFFF"/>
                </a:solidFill>
                <a:latin typeface="Stratum2 Black" panose="020B0506030000020004" pitchFamily="34" charset="0"/>
              </a:rPr>
              <a:t>SOCIAL MEDIA AT GAMES</a:t>
            </a:r>
            <a:endParaRPr sz="2000" dirty="0">
              <a:solidFill>
                <a:srgbClr val="FFFFFF"/>
              </a:solidFill>
              <a:latin typeface="Stratum2 Black" panose="020B0506030000020004" pitchFamily="34" charset="0"/>
            </a:endParaRPr>
          </a:p>
          <a:p>
            <a:pPr marL="609600" lvl="0" indent="0" algn="l" rtl="0">
              <a:lnSpc>
                <a:spcPct val="90000"/>
              </a:lnSpc>
              <a:spcBef>
                <a:spcPts val="1100"/>
              </a:spcBef>
              <a:spcAft>
                <a:spcPts val="0"/>
              </a:spcAft>
              <a:buNone/>
            </a:pPr>
            <a:endParaRPr sz="2700" b="1" dirty="0">
              <a:solidFill>
                <a:srgbClr val="FFFFFF"/>
              </a:solidFill>
            </a:endParaRPr>
          </a:p>
        </p:txBody>
      </p:sp>
      <p:pic>
        <p:nvPicPr>
          <p:cNvPr id="107" name="Google Shape;107;g260dd7952d4_0_734"/>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1122"/>
        </a:solidFill>
        <a:effectLst/>
      </p:bgPr>
    </p:bg>
    <p:spTree>
      <p:nvGrpSpPr>
        <p:cNvPr id="1" name="Shape 111"/>
        <p:cNvGrpSpPr/>
        <p:nvPr/>
      </p:nvGrpSpPr>
      <p:grpSpPr>
        <a:xfrm>
          <a:off x="0" y="0"/>
          <a:ext cx="0" cy="0"/>
          <a:chOff x="0" y="0"/>
          <a:chExt cx="0" cy="0"/>
        </a:xfrm>
      </p:grpSpPr>
      <p:sp>
        <p:nvSpPr>
          <p:cNvPr id="112" name="Google Shape;112;g260dd7952d4_0_743"/>
          <p:cNvSpPr txBox="1"/>
          <p:nvPr/>
        </p:nvSpPr>
        <p:spPr>
          <a:xfrm>
            <a:off x="810833" y="2446065"/>
            <a:ext cx="10008900" cy="98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500"/>
              <a:buFont typeface="Arial"/>
              <a:buNone/>
            </a:pPr>
            <a:r>
              <a:rPr lang="en-CA" sz="6000" dirty="0">
                <a:solidFill>
                  <a:schemeClr val="lt1"/>
                </a:solidFill>
                <a:latin typeface="Stratum2 Black" panose="020B0506030000020004" pitchFamily="34" charset="0"/>
              </a:rPr>
              <a:t>1. TELL YOUR STORY</a:t>
            </a:r>
            <a:endParaRPr sz="6000" dirty="0">
              <a:solidFill>
                <a:schemeClr val="lt1"/>
              </a:solidFill>
              <a:latin typeface="Stratum2 Black" panose="020B0506030000020004" pitchFamily="34" charset="0"/>
            </a:endParaRPr>
          </a:p>
        </p:txBody>
      </p:sp>
      <p:sp>
        <p:nvSpPr>
          <p:cNvPr id="113" name="Google Shape;113;g260dd7952d4_0_743"/>
          <p:cNvSpPr txBox="1"/>
          <p:nvPr/>
        </p:nvSpPr>
        <p:spPr>
          <a:xfrm>
            <a:off x="810833" y="3428067"/>
            <a:ext cx="9555900" cy="981900"/>
          </a:xfrm>
          <a:prstGeom prst="rect">
            <a:avLst/>
          </a:prstGeom>
          <a:noFill/>
          <a:ln>
            <a:noFill/>
          </a:ln>
        </p:spPr>
        <p:txBody>
          <a:bodyPr spcFirstLastPara="1" wrap="square" lIns="91425" tIns="45700" rIns="91425" bIns="45700" anchor="t" anchorCtr="0">
            <a:noAutofit/>
          </a:bodyPr>
          <a:lstStyle/>
          <a:p>
            <a:pPr marL="609600" lvl="0" indent="-431800" algn="l" rtl="0">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FROM ATHLETE BRAND TO PERSONAL BRAND</a:t>
            </a:r>
            <a:endParaRPr sz="2000" dirty="0">
              <a:solidFill>
                <a:schemeClr val="lt1"/>
              </a:solidFill>
              <a:latin typeface="Stratum2 Black" panose="020B0506030000020004" pitchFamily="34" charset="0"/>
            </a:endParaRPr>
          </a:p>
          <a:p>
            <a:pPr marL="609600" lvl="0" indent="-431800" algn="l" rtl="0">
              <a:spcBef>
                <a:spcPts val="0"/>
              </a:spcBef>
              <a:spcAft>
                <a:spcPts val="0"/>
              </a:spcAft>
              <a:buClr>
                <a:schemeClr val="lt1"/>
              </a:buClr>
              <a:buSzPts val="2000"/>
              <a:buChar char="●"/>
            </a:pPr>
            <a:r>
              <a:rPr lang="en-CA" sz="2000" dirty="0">
                <a:solidFill>
                  <a:schemeClr val="lt1"/>
                </a:solidFill>
                <a:latin typeface="Stratum2 Black" panose="020B0506030000020004" pitchFamily="34" charset="0"/>
              </a:rPr>
              <a:t>HOMEWORK</a:t>
            </a:r>
            <a:endParaRPr sz="2000" dirty="0">
              <a:solidFill>
                <a:schemeClr val="lt1"/>
              </a:solidFill>
              <a:latin typeface="Stratum2 Black" panose="020B0506030000020004" pitchFamily="34" charset="0"/>
            </a:endParaRPr>
          </a:p>
        </p:txBody>
      </p:sp>
      <p:pic>
        <p:nvPicPr>
          <p:cNvPr id="114" name="Google Shape;114;g260dd7952d4_0_743"/>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60dd7952d4_0_752"/>
          <p:cNvSpPr txBox="1">
            <a:spLocks noGrp="1"/>
          </p:cNvSpPr>
          <p:nvPr>
            <p:ph type="title" idx="4294967295"/>
          </p:nvPr>
        </p:nvSpPr>
        <p:spPr>
          <a:xfrm>
            <a:off x="415650" y="649175"/>
            <a:ext cx="11360700" cy="7635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500"/>
              <a:buFont typeface="Arial"/>
              <a:buNone/>
            </a:pPr>
            <a:r>
              <a:rPr lang="en-CA" sz="2700" b="1" dirty="0">
                <a:solidFill>
                  <a:schemeClr val="lt1"/>
                </a:solidFill>
                <a:latin typeface="Stratum2 Black" panose="020B0506030000020004" pitchFamily="34" charset="0"/>
                <a:ea typeface="Calibri"/>
                <a:cs typeface="Calibri"/>
                <a:sym typeface="Calibri"/>
              </a:rPr>
              <a:t>EVOLVING FROM AN ATHLETE BRAND TO A PERSONAL BRAND</a:t>
            </a:r>
            <a:endParaRPr sz="2700" b="1" dirty="0">
              <a:solidFill>
                <a:schemeClr val="lt1"/>
              </a:solidFill>
              <a:latin typeface="Stratum2 Black" panose="020B0506030000020004" pitchFamily="34" charset="0"/>
              <a:ea typeface="Calibri"/>
              <a:cs typeface="Calibri"/>
              <a:sym typeface="Calibri"/>
            </a:endParaRPr>
          </a:p>
          <a:p>
            <a:pPr marL="0" lvl="0" indent="0" algn="l" rtl="0">
              <a:spcBef>
                <a:spcPts val="0"/>
              </a:spcBef>
              <a:spcAft>
                <a:spcPts val="0"/>
              </a:spcAft>
              <a:buNone/>
            </a:pPr>
            <a:endParaRPr dirty="0"/>
          </a:p>
        </p:txBody>
      </p:sp>
      <p:sp>
        <p:nvSpPr>
          <p:cNvPr id="120" name="Google Shape;120;g260dd7952d4_0_752"/>
          <p:cNvSpPr txBox="1"/>
          <p:nvPr/>
        </p:nvSpPr>
        <p:spPr>
          <a:xfrm>
            <a:off x="549775" y="1067692"/>
            <a:ext cx="6054900" cy="4644308"/>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CA" sz="1600" dirty="0">
                <a:solidFill>
                  <a:schemeClr val="dk1"/>
                </a:solidFill>
                <a:latin typeface="Calibri"/>
                <a:ea typeface="Calibri"/>
                <a:cs typeface="Calibri"/>
                <a:sym typeface="Calibri"/>
              </a:rPr>
              <a:t> </a:t>
            </a:r>
            <a:endParaRPr sz="1600" dirty="0">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r>
              <a:rPr lang="en-CA" sz="1800" b="1" dirty="0">
                <a:solidFill>
                  <a:schemeClr val="lt1"/>
                </a:solidFill>
                <a:latin typeface="Stratum2 Black" panose="020B0506030000020004" pitchFamily="34" charset="0"/>
                <a:ea typeface="Calibri"/>
                <a:cs typeface="Calibri"/>
                <a:sym typeface="Calibri"/>
              </a:rPr>
              <a:t>Athlete brand</a:t>
            </a:r>
            <a:endParaRPr sz="1800" b="1" dirty="0">
              <a:solidFill>
                <a:schemeClr val="lt1"/>
              </a:solidFill>
              <a:latin typeface="Stratum2 Black" panose="020B0506030000020004" pitchFamily="34" charset="0"/>
              <a:ea typeface="Calibri"/>
              <a:cs typeface="Calibri"/>
              <a:sym typeface="Calibri"/>
            </a:endParaRPr>
          </a:p>
          <a:p>
            <a:pPr marL="457200" lvl="0" indent="-342900" algn="l" rtl="0">
              <a:lnSpc>
                <a:spcPct val="115000"/>
              </a:lnSpc>
              <a:spcBef>
                <a:spcPts val="0"/>
              </a:spcBef>
              <a:spcAft>
                <a:spcPts val="0"/>
              </a:spcAft>
              <a:buClr>
                <a:schemeClr val="lt1"/>
              </a:buClr>
              <a:buSzPts val="1800"/>
              <a:buFont typeface="Calibri"/>
              <a:buChar char="●"/>
            </a:pPr>
            <a:r>
              <a:rPr lang="en-CA" sz="1800" dirty="0">
                <a:solidFill>
                  <a:schemeClr val="lt1"/>
                </a:solidFill>
                <a:latin typeface="Stratum2 Black" panose="020B0506030000020004" pitchFamily="34" charset="0"/>
                <a:ea typeface="Calibri"/>
                <a:cs typeface="Calibri"/>
                <a:sym typeface="Calibri"/>
              </a:rPr>
              <a:t>Focus primarily on stats and performance</a:t>
            </a:r>
            <a:endParaRPr sz="1800" dirty="0">
              <a:solidFill>
                <a:schemeClr val="lt1"/>
              </a:solidFill>
              <a:latin typeface="Stratum2 Black" panose="020B0506030000020004" pitchFamily="34" charset="0"/>
              <a:ea typeface="Calibri"/>
              <a:cs typeface="Calibri"/>
              <a:sym typeface="Calibri"/>
            </a:endParaRPr>
          </a:p>
          <a:p>
            <a:pPr marL="457200" lvl="0" indent="-342900" algn="l" rtl="0">
              <a:lnSpc>
                <a:spcPct val="115000"/>
              </a:lnSpc>
              <a:spcBef>
                <a:spcPts val="0"/>
              </a:spcBef>
              <a:spcAft>
                <a:spcPts val="0"/>
              </a:spcAft>
              <a:buClr>
                <a:schemeClr val="lt1"/>
              </a:buClr>
              <a:buSzPts val="1800"/>
              <a:buFont typeface="Calibri"/>
              <a:buChar char="●"/>
            </a:pPr>
            <a:r>
              <a:rPr lang="en-CA" sz="1800" dirty="0">
                <a:solidFill>
                  <a:schemeClr val="lt1"/>
                </a:solidFill>
                <a:latin typeface="Stratum2 Black" panose="020B0506030000020004" pitchFamily="34" charset="0"/>
                <a:ea typeface="Calibri"/>
                <a:cs typeface="Calibri"/>
                <a:sym typeface="Calibri"/>
              </a:rPr>
              <a:t>Superficial level of depth and purpose</a:t>
            </a:r>
            <a:endParaRPr sz="1800" dirty="0">
              <a:solidFill>
                <a:schemeClr val="lt1"/>
              </a:solidFill>
              <a:latin typeface="Stratum2 Black" panose="020B0506030000020004" pitchFamily="34" charset="0"/>
              <a:ea typeface="Calibri"/>
              <a:cs typeface="Calibri"/>
              <a:sym typeface="Calibri"/>
            </a:endParaRPr>
          </a:p>
          <a:p>
            <a:pPr marL="457200" lvl="0" indent="-342900" algn="l" rtl="0">
              <a:lnSpc>
                <a:spcPct val="115000"/>
              </a:lnSpc>
              <a:spcBef>
                <a:spcPts val="0"/>
              </a:spcBef>
              <a:spcAft>
                <a:spcPts val="0"/>
              </a:spcAft>
              <a:buClr>
                <a:schemeClr val="lt1"/>
              </a:buClr>
              <a:buSzPts val="1800"/>
              <a:buFont typeface="Calibri"/>
              <a:buChar char="●"/>
            </a:pPr>
            <a:r>
              <a:rPr lang="en-CA" sz="1800" dirty="0">
                <a:solidFill>
                  <a:schemeClr val="lt1"/>
                </a:solidFill>
                <a:latin typeface="Stratum2 Black" panose="020B0506030000020004" pitchFamily="34" charset="0"/>
                <a:ea typeface="Calibri"/>
                <a:cs typeface="Calibri"/>
                <a:sym typeface="Calibri"/>
              </a:rPr>
              <a:t>Limited strategy</a:t>
            </a:r>
            <a:endParaRPr sz="1800" dirty="0">
              <a:solidFill>
                <a:schemeClr val="lt1"/>
              </a:solidFill>
              <a:latin typeface="Stratum2 Black" panose="020B0506030000020004" pitchFamily="34" charset="0"/>
              <a:ea typeface="Calibri"/>
              <a:cs typeface="Calibri"/>
              <a:sym typeface="Calibri"/>
            </a:endParaRPr>
          </a:p>
          <a:p>
            <a:pPr marL="457200" lvl="0" indent="-342900" algn="l" rtl="0">
              <a:lnSpc>
                <a:spcPct val="115000"/>
              </a:lnSpc>
              <a:spcBef>
                <a:spcPts val="0"/>
              </a:spcBef>
              <a:spcAft>
                <a:spcPts val="0"/>
              </a:spcAft>
              <a:buClr>
                <a:schemeClr val="lt1"/>
              </a:buClr>
              <a:buSzPts val="1800"/>
              <a:buFont typeface="Calibri"/>
              <a:buChar char="●"/>
            </a:pPr>
            <a:r>
              <a:rPr lang="en-CA" sz="1800" dirty="0">
                <a:solidFill>
                  <a:schemeClr val="lt1"/>
                </a:solidFill>
                <a:latin typeface="Stratum2 Black" panose="020B0506030000020004" pitchFamily="34" charset="0"/>
                <a:ea typeface="Calibri"/>
                <a:cs typeface="Calibri"/>
                <a:sym typeface="Calibri"/>
              </a:rPr>
              <a:t>Not sustainable long-term</a:t>
            </a:r>
            <a:endParaRPr sz="1800" b="1" dirty="0">
              <a:solidFill>
                <a:schemeClr val="lt1"/>
              </a:solidFill>
              <a:latin typeface="Stratum2 Black" panose="020B0506030000020004" pitchFamily="34" charset="0"/>
              <a:ea typeface="Calibri"/>
              <a:cs typeface="Calibri"/>
              <a:sym typeface="Calibri"/>
            </a:endParaRPr>
          </a:p>
          <a:p>
            <a:pPr marL="0" lvl="0" indent="0" algn="l" rtl="0">
              <a:lnSpc>
                <a:spcPct val="115000"/>
              </a:lnSpc>
              <a:spcBef>
                <a:spcPts val="0"/>
              </a:spcBef>
              <a:spcAft>
                <a:spcPts val="0"/>
              </a:spcAft>
              <a:buNone/>
            </a:pPr>
            <a:endParaRPr sz="1800" b="1" dirty="0">
              <a:solidFill>
                <a:schemeClr val="lt1"/>
              </a:solidFill>
              <a:latin typeface="Stratum2 Black" panose="020B0506030000020004" pitchFamily="34" charset="0"/>
              <a:ea typeface="Calibri"/>
              <a:cs typeface="Calibri"/>
              <a:sym typeface="Calibri"/>
            </a:endParaRPr>
          </a:p>
          <a:p>
            <a:pPr marL="0" lvl="0" indent="0" algn="l" rtl="0">
              <a:lnSpc>
                <a:spcPct val="115000"/>
              </a:lnSpc>
              <a:spcBef>
                <a:spcPts val="0"/>
              </a:spcBef>
              <a:spcAft>
                <a:spcPts val="0"/>
              </a:spcAft>
              <a:buNone/>
            </a:pPr>
            <a:r>
              <a:rPr lang="en-CA" sz="1800" b="1" dirty="0">
                <a:solidFill>
                  <a:schemeClr val="lt1"/>
                </a:solidFill>
                <a:latin typeface="Stratum2 Black" panose="020B0506030000020004" pitchFamily="34" charset="0"/>
                <a:ea typeface="Calibri"/>
                <a:cs typeface="Calibri"/>
                <a:sym typeface="Calibri"/>
              </a:rPr>
              <a:t>Personal brand</a:t>
            </a:r>
            <a:endParaRPr sz="1800" b="1" dirty="0">
              <a:solidFill>
                <a:schemeClr val="lt1"/>
              </a:solidFill>
              <a:latin typeface="Stratum2 Black" panose="020B0506030000020004" pitchFamily="34" charset="0"/>
              <a:ea typeface="Calibri"/>
              <a:cs typeface="Calibri"/>
              <a:sym typeface="Calibri"/>
            </a:endParaRPr>
          </a:p>
          <a:p>
            <a:pPr marL="457200" lvl="0" indent="-342900" algn="l" rtl="0">
              <a:lnSpc>
                <a:spcPct val="115000"/>
              </a:lnSpc>
              <a:spcBef>
                <a:spcPts val="0"/>
              </a:spcBef>
              <a:spcAft>
                <a:spcPts val="0"/>
              </a:spcAft>
              <a:buClr>
                <a:schemeClr val="lt1"/>
              </a:buClr>
              <a:buSzPts val="1800"/>
              <a:buFont typeface="Calibri"/>
              <a:buChar char="●"/>
            </a:pPr>
            <a:r>
              <a:rPr lang="en-CA" sz="1800" dirty="0">
                <a:solidFill>
                  <a:schemeClr val="lt1"/>
                </a:solidFill>
                <a:latin typeface="Stratum2 Black" panose="020B0506030000020004" pitchFamily="34" charset="0"/>
                <a:ea typeface="Calibri"/>
                <a:cs typeface="Calibri"/>
                <a:sym typeface="Calibri"/>
              </a:rPr>
              <a:t>Provides deeper insight into your story and passions</a:t>
            </a:r>
            <a:endParaRPr sz="1800" dirty="0">
              <a:solidFill>
                <a:schemeClr val="lt1"/>
              </a:solidFill>
              <a:latin typeface="Stratum2 Black" panose="020B0506030000020004" pitchFamily="34" charset="0"/>
              <a:ea typeface="Calibri"/>
              <a:cs typeface="Calibri"/>
              <a:sym typeface="Calibri"/>
            </a:endParaRPr>
          </a:p>
          <a:p>
            <a:pPr marL="457200" lvl="0" indent="-342900" algn="l" rtl="0">
              <a:lnSpc>
                <a:spcPct val="115000"/>
              </a:lnSpc>
              <a:spcBef>
                <a:spcPts val="0"/>
              </a:spcBef>
              <a:spcAft>
                <a:spcPts val="0"/>
              </a:spcAft>
              <a:buClr>
                <a:schemeClr val="lt1"/>
              </a:buClr>
              <a:buSzPts val="1800"/>
              <a:buFont typeface="Calibri"/>
              <a:buChar char="●"/>
            </a:pPr>
            <a:r>
              <a:rPr lang="en-CA" sz="1800" dirty="0">
                <a:solidFill>
                  <a:schemeClr val="lt1"/>
                </a:solidFill>
                <a:latin typeface="Stratum2 Black" panose="020B0506030000020004" pitchFamily="34" charset="0"/>
                <a:ea typeface="Calibri"/>
                <a:cs typeface="Calibri"/>
                <a:sym typeface="Calibri"/>
              </a:rPr>
              <a:t>Communicates transferable skills to business/life challenges</a:t>
            </a:r>
            <a:endParaRPr sz="1800" dirty="0">
              <a:solidFill>
                <a:schemeClr val="lt1"/>
              </a:solidFill>
              <a:latin typeface="Stratum2 Black" panose="020B0506030000020004" pitchFamily="34" charset="0"/>
              <a:ea typeface="Calibri"/>
              <a:cs typeface="Calibri"/>
              <a:sym typeface="Calibri"/>
            </a:endParaRPr>
          </a:p>
          <a:p>
            <a:pPr marL="457200" lvl="0" indent="-342900" algn="l" rtl="0">
              <a:lnSpc>
                <a:spcPct val="115000"/>
              </a:lnSpc>
              <a:spcBef>
                <a:spcPts val="0"/>
              </a:spcBef>
              <a:spcAft>
                <a:spcPts val="0"/>
              </a:spcAft>
              <a:buClr>
                <a:schemeClr val="lt1"/>
              </a:buClr>
              <a:buSzPts val="1800"/>
              <a:buFont typeface="Calibri"/>
              <a:buChar char="●"/>
            </a:pPr>
            <a:r>
              <a:rPr lang="en-CA" sz="1800" dirty="0">
                <a:solidFill>
                  <a:schemeClr val="lt1"/>
                </a:solidFill>
                <a:latin typeface="Stratum2 Black" panose="020B0506030000020004" pitchFamily="34" charset="0"/>
                <a:ea typeface="Calibri"/>
                <a:cs typeface="Calibri"/>
                <a:sym typeface="Calibri"/>
              </a:rPr>
              <a:t>Strong personal brand connects with audiences who are not necessarily ‘fans’ of your sport</a:t>
            </a:r>
            <a:endParaRPr sz="2400" b="1" dirty="0">
              <a:solidFill>
                <a:schemeClr val="lt1"/>
              </a:solidFill>
              <a:latin typeface="Stratum2 Black" panose="020B0506030000020004" pitchFamily="34" charset="0"/>
            </a:endParaRPr>
          </a:p>
          <a:p>
            <a:pPr marL="0" lvl="0" indent="0" algn="l" rtl="0">
              <a:spcBef>
                <a:spcPts val="0"/>
              </a:spcBef>
              <a:spcAft>
                <a:spcPts val="0"/>
              </a:spcAft>
              <a:buNone/>
            </a:pPr>
            <a:endParaRPr sz="1900" dirty="0">
              <a:solidFill>
                <a:schemeClr val="lt1"/>
              </a:solidFill>
            </a:endParaRPr>
          </a:p>
        </p:txBody>
      </p:sp>
      <p:pic>
        <p:nvPicPr>
          <p:cNvPr id="121" name="Google Shape;121;g260dd7952d4_0_752"/>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260dd7952d4_0_763"/>
          <p:cNvSpPr txBox="1">
            <a:spLocks noGrp="1"/>
          </p:cNvSpPr>
          <p:nvPr>
            <p:ph type="title" idx="4294967295"/>
          </p:nvPr>
        </p:nvSpPr>
        <p:spPr>
          <a:xfrm>
            <a:off x="415600" y="618967"/>
            <a:ext cx="11360700" cy="7635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CA" sz="2700" b="1" dirty="0">
                <a:solidFill>
                  <a:schemeClr val="lt1"/>
                </a:solidFill>
                <a:latin typeface="Stratum2 Black" panose="020B0506030000020004" pitchFamily="34" charset="0"/>
                <a:ea typeface="Calibri"/>
                <a:cs typeface="Calibri"/>
                <a:sym typeface="Calibri"/>
              </a:rPr>
              <a:t>HOMEWORK: TELLING THE STORY OF YOU</a:t>
            </a:r>
            <a:endParaRPr sz="2700" b="1" dirty="0">
              <a:solidFill>
                <a:schemeClr val="lt1"/>
              </a:solidFill>
              <a:latin typeface="Stratum2 Black" panose="020B0506030000020004" pitchFamily="34" charset="0"/>
              <a:ea typeface="Calibri"/>
              <a:cs typeface="Calibri"/>
              <a:sym typeface="Calibri"/>
            </a:endParaRPr>
          </a:p>
          <a:p>
            <a:pPr marL="0" lvl="0" indent="0" algn="l" rtl="0">
              <a:spcBef>
                <a:spcPts val="0"/>
              </a:spcBef>
              <a:spcAft>
                <a:spcPts val="0"/>
              </a:spcAft>
              <a:buNone/>
            </a:pPr>
            <a:endParaRPr dirty="0">
              <a:solidFill>
                <a:schemeClr val="lt1"/>
              </a:solidFill>
            </a:endParaRPr>
          </a:p>
        </p:txBody>
      </p:sp>
      <p:sp>
        <p:nvSpPr>
          <p:cNvPr id="127" name="Google Shape;127;g260dd7952d4_0_763"/>
          <p:cNvSpPr txBox="1"/>
          <p:nvPr/>
        </p:nvSpPr>
        <p:spPr>
          <a:xfrm>
            <a:off x="415600" y="1095533"/>
            <a:ext cx="6032100" cy="918673"/>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Clr>
                <a:schemeClr val="dk1"/>
              </a:buClr>
              <a:buSzPts val="1500"/>
              <a:buFont typeface="Arial"/>
              <a:buNone/>
            </a:pPr>
            <a:r>
              <a:rPr lang="en-CA" sz="1900" dirty="0">
                <a:solidFill>
                  <a:schemeClr val="lt1"/>
                </a:solidFill>
                <a:latin typeface="Stratum2 Black" panose="020B0506030000020004" pitchFamily="34" charset="0"/>
                <a:ea typeface="National Book" panose="02000503000000020004" pitchFamily="50" charset="0"/>
              </a:rPr>
              <a:t>The core questions that will help you define your personal brand:</a:t>
            </a:r>
            <a:endParaRPr sz="1900" dirty="0">
              <a:solidFill>
                <a:schemeClr val="lt1"/>
              </a:solidFill>
              <a:latin typeface="Stratum2 Black" panose="020B0506030000020004" pitchFamily="34" charset="0"/>
              <a:ea typeface="National Book" panose="02000503000000020004" pitchFamily="50" charset="0"/>
            </a:endParaRPr>
          </a:p>
        </p:txBody>
      </p:sp>
      <p:sp>
        <p:nvSpPr>
          <p:cNvPr id="128" name="Google Shape;128;g260dd7952d4_0_763"/>
          <p:cNvSpPr txBox="1"/>
          <p:nvPr/>
        </p:nvSpPr>
        <p:spPr>
          <a:xfrm>
            <a:off x="260967" y="2086100"/>
            <a:ext cx="5625600" cy="2556600"/>
          </a:xfrm>
          <a:prstGeom prst="rect">
            <a:avLst/>
          </a:prstGeom>
          <a:noFill/>
          <a:ln>
            <a:noFill/>
          </a:ln>
        </p:spPr>
        <p:txBody>
          <a:bodyPr spcFirstLastPara="1" wrap="square" lIns="121900" tIns="121900" rIns="121900" bIns="121900" anchor="t" anchorCtr="0">
            <a:spAutoFit/>
          </a:bodyPr>
          <a:lstStyle/>
          <a:p>
            <a:pPr marL="609600" lvl="0" indent="-425450" algn="l" rtl="0">
              <a:lnSpc>
                <a:spcPct val="115000"/>
              </a:lnSpc>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What is my purpose?</a:t>
            </a:r>
            <a:endParaRPr sz="1900" dirty="0">
              <a:solidFill>
                <a:schemeClr val="lt1"/>
              </a:solidFill>
              <a:latin typeface="Stratum2 Black" panose="020B0506030000020004" pitchFamily="34" charset="0"/>
            </a:endParaRPr>
          </a:p>
          <a:p>
            <a:pPr marL="609600" lvl="0" indent="-425450" algn="l" rtl="0">
              <a:lnSpc>
                <a:spcPct val="115000"/>
              </a:lnSpc>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What is my unique story/offering?</a:t>
            </a:r>
            <a:endParaRPr sz="1900" dirty="0">
              <a:solidFill>
                <a:schemeClr val="lt1"/>
              </a:solidFill>
              <a:latin typeface="Stratum2 Black" panose="020B0506030000020004" pitchFamily="34" charset="0"/>
            </a:endParaRPr>
          </a:p>
          <a:p>
            <a:pPr marL="609600" lvl="0" indent="-425450" algn="l" rtl="0">
              <a:lnSpc>
                <a:spcPct val="115000"/>
              </a:lnSpc>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Who am I trying to engage with?</a:t>
            </a:r>
            <a:endParaRPr sz="1900" dirty="0">
              <a:solidFill>
                <a:schemeClr val="lt1"/>
              </a:solidFill>
              <a:latin typeface="Stratum2 Black" panose="020B0506030000020004" pitchFamily="34" charset="0"/>
            </a:endParaRPr>
          </a:p>
          <a:p>
            <a:pPr marL="609600" lvl="0" indent="-425450" algn="l" rtl="0">
              <a:lnSpc>
                <a:spcPct val="115000"/>
              </a:lnSpc>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What opportunities am I trying to attract?</a:t>
            </a:r>
            <a:endParaRPr sz="1900" dirty="0">
              <a:solidFill>
                <a:schemeClr val="lt1"/>
              </a:solidFill>
              <a:latin typeface="Stratum2 Black" panose="020B0506030000020004" pitchFamily="34" charset="0"/>
            </a:endParaRPr>
          </a:p>
          <a:p>
            <a:pPr marL="609600" lvl="0" indent="-425450" algn="l" rtl="0">
              <a:lnSpc>
                <a:spcPct val="115000"/>
              </a:lnSpc>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Is my brand sustainable long term and outside of sports</a:t>
            </a:r>
            <a:endParaRPr sz="2400" b="1" dirty="0">
              <a:solidFill>
                <a:schemeClr val="lt1"/>
              </a:solidFill>
              <a:latin typeface="Stratum2 Black" panose="020B0506030000020004" pitchFamily="34" charset="0"/>
            </a:endParaRPr>
          </a:p>
          <a:p>
            <a:pPr marL="0" lvl="0" indent="0" algn="l" rtl="0">
              <a:spcBef>
                <a:spcPts val="0"/>
              </a:spcBef>
              <a:spcAft>
                <a:spcPts val="0"/>
              </a:spcAft>
              <a:buNone/>
            </a:pPr>
            <a:endParaRPr sz="1900" dirty="0">
              <a:solidFill>
                <a:schemeClr val="lt1"/>
              </a:solidFill>
            </a:endParaRPr>
          </a:p>
        </p:txBody>
      </p:sp>
      <p:pic>
        <p:nvPicPr>
          <p:cNvPr id="129" name="Google Shape;129;g260dd7952d4_0_763"/>
          <p:cNvPicPr preferRelativeResize="0"/>
          <p:nvPr/>
        </p:nvPicPr>
        <p:blipFill>
          <a:blip r:embed="rId3">
            <a:alphaModFix/>
          </a:blip>
          <a:stretch>
            <a:fillRect/>
          </a:stretch>
        </p:blipFill>
        <p:spPr>
          <a:xfrm>
            <a:off x="6683475" y="1067700"/>
            <a:ext cx="4405338" cy="2785171"/>
          </a:xfrm>
          <a:prstGeom prst="rect">
            <a:avLst/>
          </a:prstGeom>
          <a:noFill/>
          <a:ln>
            <a:noFill/>
          </a:ln>
        </p:spPr>
      </p:pic>
      <p:pic>
        <p:nvPicPr>
          <p:cNvPr id="130" name="Google Shape;130;g260dd7952d4_0_763"/>
          <p:cNvPicPr preferRelativeResize="0"/>
          <p:nvPr/>
        </p:nvPicPr>
        <p:blipFill>
          <a:blip r:embed="rId4">
            <a:alphaModFix/>
          </a:blip>
          <a:stretch>
            <a:fillRect/>
          </a:stretch>
        </p:blipFill>
        <p:spPr>
          <a:xfrm>
            <a:off x="6683475" y="4005271"/>
            <a:ext cx="4405338" cy="2401233"/>
          </a:xfrm>
          <a:prstGeom prst="rect">
            <a:avLst/>
          </a:prstGeom>
          <a:noFill/>
          <a:ln>
            <a:noFill/>
          </a:ln>
        </p:spPr>
      </p:pic>
      <p:pic>
        <p:nvPicPr>
          <p:cNvPr id="131" name="Google Shape;131;g260dd7952d4_0_763"/>
          <p:cNvPicPr preferRelativeResize="0"/>
          <p:nvPr/>
        </p:nvPicPr>
        <p:blipFill rotWithShape="1">
          <a:blip r:embed="rId5">
            <a:alphaModFix/>
          </a:blip>
          <a:srcRect/>
          <a:stretch/>
        </p:blipFill>
        <p:spPr>
          <a:xfrm>
            <a:off x="11260199" y="0"/>
            <a:ext cx="9398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260dd7952d4_0_775"/>
          <p:cNvSpPr txBox="1"/>
          <p:nvPr/>
        </p:nvSpPr>
        <p:spPr>
          <a:xfrm>
            <a:off x="810833" y="2446065"/>
            <a:ext cx="10008900" cy="98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500"/>
              <a:buFont typeface="Arial"/>
              <a:buNone/>
            </a:pPr>
            <a:r>
              <a:rPr lang="en-CA" sz="6000" dirty="0">
                <a:solidFill>
                  <a:schemeClr val="lt1"/>
                </a:solidFill>
                <a:latin typeface="Stratum2 Black" panose="020B0506030000020004" pitchFamily="34" charset="0"/>
              </a:rPr>
              <a:t>2. UNDERSTANDING THE CURRENT SOCIAL MEDIA ECOSYSTEM</a:t>
            </a:r>
            <a:endParaRPr sz="6000" dirty="0">
              <a:solidFill>
                <a:schemeClr val="lt1"/>
              </a:solidFill>
              <a:latin typeface="Stratum2 Black" panose="020B0506030000020004" pitchFamily="34" charset="0"/>
            </a:endParaRPr>
          </a:p>
        </p:txBody>
      </p:sp>
      <p:sp>
        <p:nvSpPr>
          <p:cNvPr id="137" name="Google Shape;137;g260dd7952d4_0_775"/>
          <p:cNvSpPr txBox="1"/>
          <p:nvPr/>
        </p:nvSpPr>
        <p:spPr>
          <a:xfrm>
            <a:off x="810833" y="4967655"/>
            <a:ext cx="9555900" cy="981900"/>
          </a:xfrm>
          <a:prstGeom prst="rect">
            <a:avLst/>
          </a:prstGeom>
          <a:noFill/>
          <a:ln>
            <a:noFill/>
          </a:ln>
        </p:spPr>
        <p:txBody>
          <a:bodyPr spcFirstLastPara="1" wrap="square" lIns="91425" tIns="45700" rIns="91425" bIns="45700" anchor="t" anchorCtr="0">
            <a:noAutofit/>
          </a:bodyPr>
          <a:lstStyle/>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TOP PLATFORMS BREAKDOWN</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WHAT FANS, MEDIA AND MARKETING PARTNERS ARE CRAVING</a:t>
            </a:r>
            <a:endParaRPr sz="1900" dirty="0">
              <a:solidFill>
                <a:schemeClr val="lt1"/>
              </a:solidFill>
              <a:latin typeface="Stratum2 Black" panose="020B0506030000020004" pitchFamily="34" charset="0"/>
            </a:endParaRPr>
          </a:p>
          <a:p>
            <a:pPr marL="0" lvl="0" indent="0" algn="l" rtl="0">
              <a:spcBef>
                <a:spcPts val="0"/>
              </a:spcBef>
              <a:spcAft>
                <a:spcPts val="0"/>
              </a:spcAft>
              <a:buNone/>
            </a:pPr>
            <a:endParaRPr sz="2000" dirty="0">
              <a:solidFill>
                <a:schemeClr val="lt1"/>
              </a:solidFill>
            </a:endParaRPr>
          </a:p>
        </p:txBody>
      </p:sp>
      <p:pic>
        <p:nvPicPr>
          <p:cNvPr id="138" name="Google Shape;138;g260dd7952d4_0_775"/>
          <p:cNvPicPr preferRelativeResize="0"/>
          <p:nvPr/>
        </p:nvPicPr>
        <p:blipFill rotWithShape="1">
          <a:blip r:embed="rId3">
            <a:alphaModFix/>
          </a:blip>
          <a:srcRect/>
          <a:stretch/>
        </p:blipFill>
        <p:spPr>
          <a:xfrm>
            <a:off x="11260199" y="0"/>
            <a:ext cx="9398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260dd7952d4_0_340"/>
          <p:cNvSpPr txBox="1">
            <a:spLocks noGrp="1"/>
          </p:cNvSpPr>
          <p:nvPr>
            <p:ph type="title" idx="4294967295"/>
          </p:nvPr>
        </p:nvSpPr>
        <p:spPr>
          <a:xfrm>
            <a:off x="415600" y="512767"/>
            <a:ext cx="113607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solidFill>
                  <a:schemeClr val="lt1"/>
                </a:solidFill>
                <a:latin typeface="Stratum2 Black" panose="020B0506030000020004" pitchFamily="34" charset="0"/>
              </a:rPr>
              <a:t>FACEBOOK</a:t>
            </a:r>
            <a:endParaRPr dirty="0">
              <a:solidFill>
                <a:schemeClr val="lt1"/>
              </a:solidFill>
              <a:latin typeface="Stratum2 Black" panose="020B0506030000020004" pitchFamily="34" charset="0"/>
            </a:endParaRPr>
          </a:p>
        </p:txBody>
      </p:sp>
      <p:sp>
        <p:nvSpPr>
          <p:cNvPr id="144" name="Google Shape;144;g260dd7952d4_0_340"/>
          <p:cNvSpPr txBox="1"/>
          <p:nvPr/>
        </p:nvSpPr>
        <p:spPr>
          <a:xfrm>
            <a:off x="437800" y="1276367"/>
            <a:ext cx="6644700" cy="4048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CA" sz="1900" b="1" dirty="0">
                <a:solidFill>
                  <a:schemeClr val="lt1"/>
                </a:solidFill>
                <a:latin typeface="Stratum2 Black" panose="020B0506030000020004" pitchFamily="34" charset="0"/>
              </a:rPr>
              <a:t>Summary</a:t>
            </a:r>
            <a:endParaRPr sz="1900" b="1"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Channel with good reach and user base</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Usage among teens and young adults have dropped in favor of Instagram, Tik Tok and </a:t>
            </a:r>
            <a:r>
              <a:rPr lang="en-CA" sz="1900" dirty="0" err="1">
                <a:solidFill>
                  <a:schemeClr val="lt1"/>
                </a:solidFill>
                <a:latin typeface="Stratum2 Black" panose="020B0506030000020004" pitchFamily="34" charset="0"/>
              </a:rPr>
              <a:t>Youtube</a:t>
            </a:r>
            <a:endParaRPr sz="1900" dirty="0">
              <a:solidFill>
                <a:schemeClr val="lt1"/>
              </a:solidFill>
              <a:latin typeface="Stratum2 Black" panose="020B0506030000020004" pitchFamily="34" charset="0"/>
            </a:endParaRPr>
          </a:p>
          <a:p>
            <a:pPr marL="609600" lvl="0" indent="0" algn="l" rtl="0">
              <a:spcBef>
                <a:spcPts val="0"/>
              </a:spcBef>
              <a:spcAft>
                <a:spcPts val="0"/>
              </a:spcAft>
              <a:buNone/>
            </a:pPr>
            <a:endParaRPr sz="1900" dirty="0">
              <a:solidFill>
                <a:schemeClr val="lt1"/>
              </a:solidFill>
              <a:latin typeface="Stratum2 Black" panose="020B0506030000020004" pitchFamily="34" charset="0"/>
            </a:endParaRPr>
          </a:p>
          <a:p>
            <a:pPr marL="0" lvl="0" indent="0" algn="l" rtl="0">
              <a:spcBef>
                <a:spcPts val="0"/>
              </a:spcBef>
              <a:spcAft>
                <a:spcPts val="0"/>
              </a:spcAft>
              <a:buNone/>
            </a:pPr>
            <a:r>
              <a:rPr lang="en-CA" sz="1900" b="1" dirty="0">
                <a:solidFill>
                  <a:schemeClr val="lt1"/>
                </a:solidFill>
                <a:latin typeface="Stratum2 Black" panose="020B0506030000020004" pitchFamily="34" charset="0"/>
              </a:rPr>
              <a:t>Best practices</a:t>
            </a:r>
            <a:endParaRPr sz="1900" b="1"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Set a public page for yourself</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Post more videos and lengthier blog-type posts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Engage with your community</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Consider use of features like Stories and Reels</a:t>
            </a:r>
            <a:endParaRPr sz="1900" dirty="0">
              <a:solidFill>
                <a:schemeClr val="lt1"/>
              </a:solidFill>
              <a:latin typeface="Stratum2 Black" panose="020B0506030000020004" pitchFamily="34" charset="0"/>
            </a:endParaRPr>
          </a:p>
          <a:p>
            <a:pPr marL="609600" lvl="0" indent="-425450" algn="l" rtl="0">
              <a:spcBef>
                <a:spcPts val="0"/>
              </a:spcBef>
              <a:spcAft>
                <a:spcPts val="0"/>
              </a:spcAft>
              <a:buClr>
                <a:schemeClr val="lt1"/>
              </a:buClr>
              <a:buSzPts val="1900"/>
              <a:buChar char="●"/>
            </a:pPr>
            <a:r>
              <a:rPr lang="en-CA" sz="1900" dirty="0">
                <a:solidFill>
                  <a:schemeClr val="lt1"/>
                </a:solidFill>
                <a:latin typeface="Stratum2 Black" panose="020B0506030000020004" pitchFamily="34" charset="0"/>
              </a:rPr>
              <a:t>Think about adding someone you trust as a editor of your page</a:t>
            </a:r>
            <a:endParaRPr sz="1900" dirty="0">
              <a:solidFill>
                <a:schemeClr val="lt1"/>
              </a:solidFill>
              <a:latin typeface="Stratum2 Black" panose="020B0506030000020004" pitchFamily="34" charset="0"/>
            </a:endParaRPr>
          </a:p>
          <a:p>
            <a:pPr marL="0" lvl="0" indent="0" algn="l" rtl="0">
              <a:spcBef>
                <a:spcPts val="0"/>
              </a:spcBef>
              <a:spcAft>
                <a:spcPts val="0"/>
              </a:spcAft>
              <a:buNone/>
            </a:pPr>
            <a:endParaRPr sz="1900" dirty="0">
              <a:solidFill>
                <a:schemeClr val="lt1"/>
              </a:solidFill>
            </a:endParaRPr>
          </a:p>
        </p:txBody>
      </p:sp>
      <p:sp>
        <p:nvSpPr>
          <p:cNvPr id="145" name="Google Shape;145;g260dd7952d4_0_340"/>
          <p:cNvSpPr txBox="1"/>
          <p:nvPr/>
        </p:nvSpPr>
        <p:spPr>
          <a:xfrm>
            <a:off x="415600" y="5849000"/>
            <a:ext cx="7255200" cy="646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CA" sz="1300" dirty="0">
                <a:solidFill>
                  <a:schemeClr val="lt1"/>
                </a:solidFill>
                <a:latin typeface="Stratum2 Black" panose="020B0506030000020004" pitchFamily="34" charset="0"/>
              </a:rPr>
              <a:t>Accounts you should follow for inspiration: </a:t>
            </a:r>
            <a:r>
              <a:rPr lang="en-CA" sz="1300" u="sng" dirty="0" err="1">
                <a:solidFill>
                  <a:schemeClr val="lt1"/>
                </a:solidFill>
                <a:latin typeface="Stratum2 Black" panose="020B0506030000020004" pitchFamily="34" charset="0"/>
                <a:hlinkClick r:id="rId3">
                  <a:extLst>
                    <a:ext uri="{A12FA001-AC4F-418D-AE19-62706E023703}">
                      <ahyp:hlinkClr xmlns:ahyp="http://schemas.microsoft.com/office/drawing/2018/hyperlinkcolor" val="tx"/>
                    </a:ext>
                  </a:extLst>
                </a:hlinkClick>
              </a:rPr>
              <a:t>Mikaël</a:t>
            </a:r>
            <a:r>
              <a:rPr lang="en-CA" sz="1300" u="sng" dirty="0">
                <a:solidFill>
                  <a:schemeClr val="lt1"/>
                </a:solidFill>
                <a:latin typeface="Stratum2 Black" panose="020B0506030000020004" pitchFamily="34" charset="0"/>
                <a:hlinkClick r:id="rId3">
                  <a:extLst>
                    <a:ext uri="{A12FA001-AC4F-418D-AE19-62706E023703}">
                      <ahyp:hlinkClr xmlns:ahyp="http://schemas.microsoft.com/office/drawing/2018/hyperlinkcolor" val="tx"/>
                    </a:ext>
                  </a:extLst>
                </a:hlinkClick>
              </a:rPr>
              <a:t> Kingsbury</a:t>
            </a:r>
            <a:r>
              <a:rPr lang="en-CA" sz="13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4">
                  <a:extLst>
                    <a:ext uri="{A12FA001-AC4F-418D-AE19-62706E023703}">
                      <ahyp:hlinkClr xmlns:ahyp="http://schemas.microsoft.com/office/drawing/2018/hyperlinkcolor" val="tx"/>
                    </a:ext>
                  </a:extLst>
                </a:hlinkClick>
              </a:rPr>
              <a:t>Marjorie Lajoie &amp; Zachary </a:t>
            </a:r>
            <a:r>
              <a:rPr lang="en-CA" sz="1300" u="sng" dirty="0" err="1">
                <a:solidFill>
                  <a:schemeClr val="lt1"/>
                </a:solidFill>
                <a:latin typeface="Stratum2 Black" panose="020B0506030000020004" pitchFamily="34" charset="0"/>
                <a:hlinkClick r:id="rId4">
                  <a:extLst>
                    <a:ext uri="{A12FA001-AC4F-418D-AE19-62706E023703}">
                      <ahyp:hlinkClr xmlns:ahyp="http://schemas.microsoft.com/office/drawing/2018/hyperlinkcolor" val="tx"/>
                    </a:ext>
                  </a:extLst>
                </a:hlinkClick>
              </a:rPr>
              <a:t>Lagha</a:t>
            </a:r>
            <a:r>
              <a:rPr lang="en-CA" sz="1300" dirty="0">
                <a:solidFill>
                  <a:schemeClr val="lt1"/>
                </a:solidFill>
                <a:latin typeface="Stratum2 Black" panose="020B0506030000020004" pitchFamily="34" charset="0"/>
              </a:rPr>
              <a:t>, </a:t>
            </a:r>
            <a:r>
              <a:rPr lang="en-CA" sz="1300" u="sng" dirty="0">
                <a:solidFill>
                  <a:schemeClr val="lt1"/>
                </a:solidFill>
                <a:latin typeface="Stratum2 Black" panose="020B0506030000020004" pitchFamily="34" charset="0"/>
                <a:hlinkClick r:id="rId5">
                  <a:extLst>
                    <a:ext uri="{A12FA001-AC4F-418D-AE19-62706E023703}">
                      <ahyp:hlinkClr xmlns:ahyp="http://schemas.microsoft.com/office/drawing/2018/hyperlinkcolor" val="tx"/>
                    </a:ext>
                  </a:extLst>
                </a:hlinkClick>
              </a:rPr>
              <a:t>Max Parrot</a:t>
            </a:r>
            <a:endParaRPr sz="1300" dirty="0">
              <a:solidFill>
                <a:schemeClr val="lt1"/>
              </a:solidFill>
              <a:latin typeface="Stratum2 Black" panose="020B0506030000020004" pitchFamily="34" charset="0"/>
            </a:endParaRPr>
          </a:p>
        </p:txBody>
      </p:sp>
      <p:pic>
        <p:nvPicPr>
          <p:cNvPr id="146" name="Google Shape;146;g260dd7952d4_0_340"/>
          <p:cNvPicPr preferRelativeResize="0"/>
          <p:nvPr/>
        </p:nvPicPr>
        <p:blipFill>
          <a:blip r:embed="rId6">
            <a:alphaModFix/>
          </a:blip>
          <a:stretch>
            <a:fillRect/>
          </a:stretch>
        </p:blipFill>
        <p:spPr>
          <a:xfrm>
            <a:off x="7234900" y="1276267"/>
            <a:ext cx="3853914" cy="4131952"/>
          </a:xfrm>
          <a:prstGeom prst="rect">
            <a:avLst/>
          </a:prstGeom>
          <a:noFill/>
          <a:ln>
            <a:noFill/>
          </a:ln>
        </p:spPr>
      </p:pic>
      <p:pic>
        <p:nvPicPr>
          <p:cNvPr id="147" name="Google Shape;147;g260dd7952d4_0_340"/>
          <p:cNvPicPr preferRelativeResize="0"/>
          <p:nvPr/>
        </p:nvPicPr>
        <p:blipFill rotWithShape="1">
          <a:blip r:embed="rId7">
            <a:alphaModFix/>
          </a:blip>
          <a:srcRect/>
          <a:stretch/>
        </p:blipFill>
        <p:spPr>
          <a:xfrm>
            <a:off x="11260199" y="0"/>
            <a:ext cx="9398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2483</Words>
  <Application>Microsoft Office PowerPoint</Application>
  <PresentationFormat>Widescreen</PresentationFormat>
  <Paragraphs>301</Paragraphs>
  <Slides>34</Slides>
  <Notes>34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34</vt:i4>
      </vt:variant>
    </vt:vector>
  </HeadingPairs>
  <TitlesOfParts>
    <vt:vector size="40" baseType="lpstr">
      <vt:lpstr>Arial</vt:lpstr>
      <vt:lpstr>Calibri</vt:lpstr>
      <vt:lpstr>Stratum2 Black</vt:lpstr>
      <vt:lpstr>Office Theme</vt:lpstr>
      <vt:lpstr>Simple Light</vt:lpstr>
      <vt:lpstr>Office Theme</vt:lpstr>
      <vt:lpstr>PowerPoint Presentation</vt:lpstr>
      <vt:lpstr>PowerPoint Presentation</vt:lpstr>
      <vt:lpstr>PowerPoint Presentation</vt:lpstr>
      <vt:lpstr>PowerPoint Presentation</vt:lpstr>
      <vt:lpstr>PowerPoint Presentation</vt:lpstr>
      <vt:lpstr>EVOLVING FROM AN ATHLETE BRAND TO A PERSONAL BRAND </vt:lpstr>
      <vt:lpstr>HOMEWORK: TELLING THE STORY OF YOU </vt:lpstr>
      <vt:lpstr>PowerPoint Presentation</vt:lpstr>
      <vt:lpstr>FACEBOOK</vt:lpstr>
      <vt:lpstr>INSTAGRAM</vt:lpstr>
      <vt:lpstr>REELS</vt:lpstr>
      <vt:lpstr>THREADS</vt:lpstr>
      <vt:lpstr>‘X’ aka TWITTER</vt:lpstr>
      <vt:lpstr>YOUTUBE</vt:lpstr>
      <vt:lpstr>TIKTOK</vt:lpstr>
      <vt:lpstr>SNAPCHAT</vt:lpstr>
      <vt:lpstr>What fans, media &amp; marketing partners  are craving</vt:lpstr>
      <vt:lpstr>PowerPoint Presentation</vt:lpstr>
      <vt:lpstr>YOUR GAME PLAN</vt:lpstr>
      <vt:lpstr>YOUR AT GAMES PLAN</vt:lpstr>
      <vt:lpstr>WATCH OUTS</vt:lpstr>
      <vt:lpstr>4. TIPS AND TOOLS</vt:lpstr>
      <vt:lpstr>NOTIFICATION MANAGEMENT</vt:lpstr>
      <vt:lpstr>NOTIFICATION MANAGEMENT</vt:lpstr>
      <vt:lpstr>NOTIFICATION MANAGEMENT</vt:lpstr>
      <vt:lpstr>VERIFICATION</vt:lpstr>
      <vt:lpstr>APPS</vt:lpstr>
      <vt:lpstr>5. HOW TEAM CANADA  CAN HELP YOU</vt:lpstr>
      <vt:lpstr>HOW TEAM CANADA CAN HELP</vt:lpstr>
      <vt:lpstr>6. SOCIAL MEDIA AT GAMES</vt:lpstr>
      <vt:lpstr>WHAT CAN I SHARE ON SOCIAL MEDIA?</vt:lpstr>
      <vt:lpstr>CONSEQUENCES</vt:lpstr>
      <vt:lpstr>TIPS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Cutts</dc:creator>
  <cp:lastModifiedBy>Tara MacBournie</cp:lastModifiedBy>
  <cp:revision>2</cp:revision>
  <dcterms:created xsi:type="dcterms:W3CDTF">2017-09-13T00:52:25Z</dcterms:created>
  <dcterms:modified xsi:type="dcterms:W3CDTF">2023-08-21T18:27:03Z</dcterms:modified>
</cp:coreProperties>
</file>