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58" r:id="rId3"/>
    <p:sldId id="259" r:id="rId4"/>
    <p:sldId id="260" r:id="rId5"/>
    <p:sldId id="261" r:id="rId6"/>
    <p:sldId id="266" r:id="rId7"/>
    <p:sldId id="262" r:id="rId8"/>
    <p:sldId id="263" r:id="rId9"/>
    <p:sldId id="264" r:id="rId10"/>
    <p:sldId id="265" r:id="rId11"/>
    <p:sldId id="268" r:id="rId12"/>
    <p:sldId id="269" r:id="rId13"/>
    <p:sldId id="270" r:id="rId14"/>
    <p:sldId id="271"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69" autoAdjust="0"/>
  </p:normalViewPr>
  <p:slideViewPr>
    <p:cSldViewPr snapToGrid="0" snapToObjects="1" showGuides="1">
      <p:cViewPr varScale="1">
        <p:scale>
          <a:sx n="114" d="100"/>
          <a:sy n="114" d="100"/>
        </p:scale>
        <p:origin x="1800" y="168"/>
      </p:cViewPr>
      <p:guideLst>
        <p:guide orient="horz" pos="2160"/>
        <p:guide pos="28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43452-3E36-4992-8E42-251FEAF53831}" type="datetimeFigureOut">
              <a:rPr lang="en-CA" smtClean="0"/>
              <a:t>2024-05-06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58DFF-7B2F-4AE9-B989-7F1097AD5DC3}" type="slidenum">
              <a:rPr lang="en-CA" smtClean="0"/>
              <a:t>‹#›</a:t>
            </a:fld>
            <a:endParaRPr lang="en-CA"/>
          </a:p>
        </p:txBody>
      </p:sp>
    </p:spTree>
    <p:extLst>
      <p:ext uri="{BB962C8B-B14F-4D97-AF65-F5344CB8AC3E}">
        <p14:creationId xmlns:p14="http://schemas.microsoft.com/office/powerpoint/2010/main" val="59906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4690" y="4997120"/>
            <a:ext cx="6630276" cy="1029465"/>
          </a:xfrm>
        </p:spPr>
        <p:txBody>
          <a:bodyPr>
            <a:noAutofit/>
          </a:bodyPr>
          <a:lstStyle>
            <a:lvl1pPr algn="l">
              <a:defRPr sz="3600" b="1" i="0" kern="1200" cap="all" spc="140">
                <a:solidFill>
                  <a:schemeClr val="tx1">
                    <a:lumMod val="75000"/>
                    <a:lumOff val="25000"/>
                  </a:schemeClr>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2224690" y="6148552"/>
            <a:ext cx="6630276" cy="533289"/>
          </a:xfrm>
        </p:spPr>
        <p:txBody>
          <a:bodyPr lIns="0" rIns="0">
            <a:normAutofit/>
          </a:bodyPr>
          <a:lstStyle>
            <a:lvl1pPr marL="0" indent="0" algn="l">
              <a:buNone/>
              <a:defRPr sz="2000" kern="1200" spc="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143374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userDrawn="1"/>
        </p:nvSpPr>
        <p:spPr>
          <a:xfrm>
            <a:off x="457200" y="4151200"/>
            <a:ext cx="8397766" cy="1029465"/>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600" b="1" i="0" kern="1200" cap="all" spc="140">
                <a:solidFill>
                  <a:schemeClr val="tx1">
                    <a:lumMod val="75000"/>
                    <a:lumOff val="25000"/>
                  </a:schemeClr>
                </a:solidFill>
                <a:latin typeface="+mj-lt"/>
                <a:ea typeface="+mj-ea"/>
                <a:cs typeface="+mj-cs"/>
              </a:defRPr>
            </a:lvl1pPr>
          </a:lstStyle>
          <a:p>
            <a:pPr algn="r"/>
            <a:r>
              <a:rPr lang="en-AU" dirty="0"/>
              <a:t>Click to edit Master title style</a:t>
            </a:r>
            <a:endParaRPr lang="en-US" dirty="0"/>
          </a:p>
        </p:txBody>
      </p:sp>
      <p:sp>
        <p:nvSpPr>
          <p:cNvPr id="5" name="Subtitle 2"/>
          <p:cNvSpPr>
            <a:spLocks noGrp="1"/>
          </p:cNvSpPr>
          <p:nvPr>
            <p:ph type="subTitle" idx="1"/>
          </p:nvPr>
        </p:nvSpPr>
        <p:spPr>
          <a:xfrm>
            <a:off x="2224690" y="4914020"/>
            <a:ext cx="6630276" cy="533289"/>
          </a:xfrm>
        </p:spPr>
        <p:txBody>
          <a:bodyPr lIns="0" rIns="0">
            <a:normAutofit/>
          </a:bodyPr>
          <a:lstStyle>
            <a:lvl1pPr marL="0" indent="0" algn="r">
              <a:buNone/>
              <a:defRPr sz="2000" kern="1200" spc="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417126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3800" b="1" i="0" kern="1200" cap="all" spc="130" baseline="0">
                <a:solidFill>
                  <a:schemeClr val="tx1">
                    <a:lumMod val="75000"/>
                    <a:lumOff val="25000"/>
                  </a:schemeClr>
                </a:solidFill>
              </a:defRPr>
            </a:lvl1pPr>
          </a:lstStyle>
          <a:p>
            <a:r>
              <a:rPr lang="en-AU" dirty="0"/>
              <a:t>Click to edit Master title style</a:t>
            </a:r>
            <a:endParaRPr lang="en-US" dirty="0"/>
          </a:p>
        </p:txBody>
      </p:sp>
      <p:sp>
        <p:nvSpPr>
          <p:cNvPr id="3" name="Content Placeholder 2"/>
          <p:cNvSpPr>
            <a:spLocks noGrp="1"/>
          </p:cNvSpPr>
          <p:nvPr>
            <p:ph idx="1"/>
          </p:nvPr>
        </p:nvSpPr>
        <p:spPr>
          <a:xfrm>
            <a:off x="449263" y="1600200"/>
            <a:ext cx="8229600" cy="4525963"/>
          </a:xfrm>
        </p:spPr>
        <p:txBody>
          <a:bodyPr/>
          <a:lstStyle>
            <a:lvl1pPr algn="l">
              <a:lnSpc>
                <a:spcPct val="120000"/>
              </a:lnSpc>
              <a:spcBef>
                <a:spcPts val="500"/>
              </a:spcBef>
              <a:defRPr b="0" i="0" spc="0">
                <a:solidFill>
                  <a:schemeClr val="tx1">
                    <a:lumMod val="85000"/>
                    <a:lumOff val="15000"/>
                  </a:schemeClr>
                </a:solidFill>
              </a:defRPr>
            </a:lvl1pPr>
            <a:lvl2pPr algn="l">
              <a:lnSpc>
                <a:spcPct val="120000"/>
              </a:lnSpc>
              <a:spcBef>
                <a:spcPts val="500"/>
              </a:spcBef>
              <a:defRPr b="0" i="0" spc="0">
                <a:solidFill>
                  <a:schemeClr val="tx1">
                    <a:lumMod val="85000"/>
                    <a:lumOff val="15000"/>
                  </a:schemeClr>
                </a:solidFill>
              </a:defRPr>
            </a:lvl2pPr>
            <a:lvl3pPr algn="l">
              <a:lnSpc>
                <a:spcPct val="120000"/>
              </a:lnSpc>
              <a:spcBef>
                <a:spcPts val="500"/>
              </a:spcBef>
              <a:defRPr b="0" i="0" spc="0">
                <a:solidFill>
                  <a:schemeClr val="tx1">
                    <a:lumMod val="85000"/>
                    <a:lumOff val="15000"/>
                  </a:schemeClr>
                </a:solidFill>
              </a:defRPr>
            </a:lvl3pPr>
            <a:lvl4pPr algn="l">
              <a:lnSpc>
                <a:spcPct val="120000"/>
              </a:lnSpc>
              <a:spcBef>
                <a:spcPts val="500"/>
              </a:spcBef>
              <a:defRPr b="0" i="0" spc="0">
                <a:solidFill>
                  <a:schemeClr val="tx1">
                    <a:lumMod val="85000"/>
                    <a:lumOff val="15000"/>
                  </a:schemeClr>
                </a:solidFill>
              </a:defRPr>
            </a:lvl4pPr>
            <a:lvl5pPr algn="l">
              <a:lnSpc>
                <a:spcPct val="120000"/>
              </a:lnSpc>
              <a:spcBef>
                <a:spcPts val="500"/>
              </a:spcBef>
              <a:defRPr b="0" i="0" spc="0">
                <a:solidFill>
                  <a:schemeClr val="tx1">
                    <a:lumMod val="85000"/>
                    <a:lumOff val="15000"/>
                  </a:schemeClr>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 </a:t>
            </a:r>
            <a:endParaRPr lang="en-US" dirty="0"/>
          </a:p>
        </p:txBody>
      </p:sp>
      <p:sp>
        <p:nvSpPr>
          <p:cNvPr id="6" name="Slide Number Placeholder 5"/>
          <p:cNvSpPr>
            <a:spLocks noGrp="1"/>
          </p:cNvSpPr>
          <p:nvPr>
            <p:ph type="sldNum" sz="quarter" idx="12"/>
          </p:nvPr>
        </p:nvSpPr>
        <p:spPr>
          <a:xfrm>
            <a:off x="8163035" y="6267669"/>
            <a:ext cx="523766" cy="365125"/>
          </a:xfrm>
        </p:spPr>
        <p:txBody>
          <a:bodyPr/>
          <a:lstStyle>
            <a:lvl1pPr algn="r">
              <a:defRPr>
                <a:solidFill>
                  <a:schemeClr val="bg1"/>
                </a:solidFill>
              </a:defRPr>
            </a:lvl1pPr>
          </a:lstStyle>
          <a:p>
            <a:fld id="{EA8B3603-A2BA-164C-AF2A-B2BBC9E928B3}" type="slidenum">
              <a:rPr lang="en-US" smtClean="0"/>
              <a:pPr/>
              <a:t>‹#›</a:t>
            </a:fld>
            <a:endParaRPr lang="en-US" dirty="0"/>
          </a:p>
        </p:txBody>
      </p:sp>
    </p:spTree>
    <p:extLst>
      <p:ext uri="{BB962C8B-B14F-4D97-AF65-F5344CB8AC3E}">
        <p14:creationId xmlns:p14="http://schemas.microsoft.com/office/powerpoint/2010/main" val="27600941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4850"/>
            <a:ext cx="8229600" cy="1143000"/>
          </a:xfrm>
          <a:prstGeom prst="rect">
            <a:avLst/>
          </a:prstGeom>
        </p:spPr>
        <p:txBody>
          <a:bodyPr vert="horz" lIns="0" tIns="0" rIns="0" bIns="0" rtlCol="0" anchor="t" anchorCtr="0">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810413"/>
            <a:ext cx="8229600" cy="4233036"/>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Slide Number Placeholder 5"/>
          <p:cNvSpPr>
            <a:spLocks noGrp="1"/>
          </p:cNvSpPr>
          <p:nvPr>
            <p:ph type="sldNum" sz="quarter" idx="4"/>
          </p:nvPr>
        </p:nvSpPr>
        <p:spPr>
          <a:xfrm>
            <a:off x="8628994" y="6043449"/>
            <a:ext cx="515006" cy="247650"/>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BFBD60A6-3C4C-B14B-84EE-7A9A12ABF9B2}" type="slidenum">
              <a:rPr lang="en-US" smtClean="0"/>
              <a:pPr/>
              <a:t>‹#›</a:t>
            </a:fld>
            <a:endParaRPr lang="en-US" dirty="0"/>
          </a:p>
        </p:txBody>
      </p:sp>
    </p:spTree>
    <p:extLst>
      <p:ext uri="{BB962C8B-B14F-4D97-AF65-F5344CB8AC3E}">
        <p14:creationId xmlns:p14="http://schemas.microsoft.com/office/powerpoint/2010/main" val="330253538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l" defTabSz="457200" rtl="0" eaLnBrk="1" latinLnBrk="0" hangingPunct="1">
        <a:lnSpc>
          <a:spcPct val="100000"/>
        </a:lnSpc>
        <a:spcBef>
          <a:spcPct val="0"/>
        </a:spcBef>
        <a:buNone/>
        <a:defRPr sz="4000" b="1" i="0" kern="1200" cap="all" spc="140">
          <a:solidFill>
            <a:srgbClr val="40404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2682"/>
            <a:ext cx="8229600" cy="684607"/>
          </a:xfrm>
        </p:spPr>
        <p:txBody>
          <a:bodyPr/>
          <a:lstStyle/>
          <a:p>
            <a:pPr algn="ctr"/>
            <a:r>
              <a:rPr lang="en-US" dirty="0">
                <a:solidFill>
                  <a:srgbClr val="C00000"/>
                </a:solidFill>
              </a:rPr>
              <a:t>Media training 101</a:t>
            </a:r>
          </a:p>
        </p:txBody>
      </p:sp>
    </p:spTree>
    <p:extLst>
      <p:ext uri="{BB962C8B-B14F-4D97-AF65-F5344CB8AC3E}">
        <p14:creationId xmlns:p14="http://schemas.microsoft.com/office/powerpoint/2010/main" val="131942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Social media</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304800" y="944531"/>
            <a:ext cx="8382000" cy="3785652"/>
          </a:xfrm>
          <a:prstGeom prst="rect">
            <a:avLst/>
          </a:prstGeom>
          <a:noFill/>
        </p:spPr>
        <p:txBody>
          <a:bodyPr wrap="square" rtlCol="0">
            <a:spAutoFit/>
          </a:bodyPr>
          <a:lstStyle/>
          <a:p>
            <a:pPr marL="285750" indent="-285750">
              <a:buFont typeface="Arial" panose="020B0604020202020204" pitchFamily="34" charset="0"/>
              <a:buChar char="•"/>
            </a:pPr>
            <a:r>
              <a:rPr lang="en-CA" sz="2000" dirty="0"/>
              <a:t>Use Social Media to build your brand, tell your story and share your journey</a:t>
            </a:r>
          </a:p>
          <a:p>
            <a:pPr marL="285750" indent="-285750">
              <a:buFont typeface="Arial" panose="020B0604020202020204" pitchFamily="34" charset="0"/>
              <a:buChar char="•"/>
            </a:pPr>
            <a:r>
              <a:rPr lang="en-CA" sz="2000" dirty="0"/>
              <a:t>Establish a purpose, uniqueness, voice, target audience and plan for sustainability.</a:t>
            </a:r>
          </a:p>
          <a:p>
            <a:pPr marL="285750" indent="-285750">
              <a:buFont typeface="Arial" panose="020B0604020202020204" pitchFamily="34" charset="0"/>
              <a:buChar char="•"/>
            </a:pPr>
            <a:r>
              <a:rPr lang="en-CA" sz="2000" dirty="0"/>
              <a:t>Determine what platforms you want to use and for what type of content, you don’t need to be on everything.</a:t>
            </a:r>
          </a:p>
          <a:p>
            <a:pPr marL="285750" indent="-285750">
              <a:buFont typeface="Arial" panose="020B0604020202020204" pitchFamily="34" charset="0"/>
              <a:buChar char="•"/>
            </a:pPr>
            <a:r>
              <a:rPr lang="en-CA" sz="2000" dirty="0"/>
              <a:t>Social media is a great way to attract opportunities, show case things you think will appeal to your fans and potential partners. </a:t>
            </a:r>
          </a:p>
          <a:p>
            <a:endParaRPr lang="en-CA" sz="2000" dirty="0"/>
          </a:p>
          <a:p>
            <a:pPr marL="285750" indent="-285750">
              <a:buFont typeface="Arial" panose="020B0604020202020204" pitchFamily="34" charset="0"/>
              <a:buChar char="•"/>
            </a:pPr>
            <a:endParaRPr lang="en-CA" sz="2000" dirty="0"/>
          </a:p>
          <a:p>
            <a:endParaRPr lang="en-CA" sz="2000" dirty="0"/>
          </a:p>
          <a:p>
            <a:endParaRPr lang="en-CA" sz="2000" dirty="0"/>
          </a:p>
          <a:p>
            <a:pPr marL="285750" indent="-285750">
              <a:buFont typeface="Arial" panose="020B0604020202020204" pitchFamily="34" charset="0"/>
              <a:buChar char="•"/>
            </a:pPr>
            <a:endParaRPr lang="en-CA" sz="2000" dirty="0"/>
          </a:p>
        </p:txBody>
      </p:sp>
      <p:pic>
        <p:nvPicPr>
          <p:cNvPr id="6" name="Picture 5" descr="A collage of dogs&#10;&#10;Description automatically generated">
            <a:extLst>
              <a:ext uri="{FF2B5EF4-FFF2-40B4-BE49-F238E27FC236}">
                <a16:creationId xmlns:a16="http://schemas.microsoft.com/office/drawing/2014/main" id="{539B76E6-C420-8479-37DE-26CA1B773DD5}"/>
              </a:ext>
            </a:extLst>
          </p:cNvPr>
          <p:cNvPicPr>
            <a:picLocks noChangeAspect="1"/>
          </p:cNvPicPr>
          <p:nvPr/>
        </p:nvPicPr>
        <p:blipFill rotWithShape="1">
          <a:blip r:embed="rId2"/>
          <a:srcRect t="7752" b="19070"/>
          <a:stretch/>
        </p:blipFill>
        <p:spPr>
          <a:xfrm>
            <a:off x="3029593" y="3191534"/>
            <a:ext cx="2665011" cy="2721935"/>
          </a:xfrm>
          <a:prstGeom prst="rect">
            <a:avLst/>
          </a:prstGeom>
        </p:spPr>
      </p:pic>
    </p:spTree>
    <p:extLst>
      <p:ext uri="{BB962C8B-B14F-4D97-AF65-F5344CB8AC3E}">
        <p14:creationId xmlns:p14="http://schemas.microsoft.com/office/powerpoint/2010/main" val="341871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Social media</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304800" y="944531"/>
            <a:ext cx="8382000" cy="4401205"/>
          </a:xfrm>
          <a:prstGeom prst="rect">
            <a:avLst/>
          </a:prstGeom>
          <a:noFill/>
        </p:spPr>
        <p:txBody>
          <a:bodyPr wrap="square" rtlCol="0">
            <a:spAutoFit/>
          </a:bodyPr>
          <a:lstStyle/>
          <a:p>
            <a:pPr marL="285750" indent="-285750">
              <a:buFont typeface="Arial" panose="020B0604020202020204" pitchFamily="34" charset="0"/>
              <a:buChar char="•"/>
            </a:pPr>
            <a:r>
              <a:rPr lang="en-CA" sz="2000" dirty="0"/>
              <a:t>Things on social can be used by journalists</a:t>
            </a:r>
          </a:p>
          <a:p>
            <a:pPr marL="285750" indent="-285750">
              <a:buFont typeface="Arial" panose="020B0604020202020204" pitchFamily="34" charset="0"/>
              <a:buChar char="•"/>
            </a:pPr>
            <a:r>
              <a:rPr lang="en-CA" sz="2000" dirty="0"/>
              <a:t>Ask yourself before you post – if you would be ok with something you post being in a news story</a:t>
            </a:r>
          </a:p>
          <a:p>
            <a:pPr marL="285750" indent="-285750">
              <a:buFont typeface="Arial" panose="020B0604020202020204" pitchFamily="34" charset="0"/>
              <a:buChar char="•"/>
            </a:pPr>
            <a:r>
              <a:rPr lang="en-CA" sz="2000" dirty="0"/>
              <a:t>DMs are not private (can be screenshot)</a:t>
            </a:r>
          </a:p>
          <a:p>
            <a:pPr marL="285750" indent="-285750">
              <a:buFont typeface="Arial" panose="020B0604020202020204" pitchFamily="34" charset="0"/>
              <a:buChar char="•"/>
            </a:pPr>
            <a:r>
              <a:rPr lang="en-CA" sz="2000" dirty="0"/>
              <a:t>If you wouldn’t say it to a close friend or coach, parent, grand parent, you probably don’t want to say it to a journalist, or post it. </a:t>
            </a:r>
          </a:p>
          <a:p>
            <a:pPr marL="285750" indent="-285750">
              <a:buFont typeface="Arial" panose="020B0604020202020204" pitchFamily="34" charset="0"/>
              <a:buChar char="•"/>
            </a:pPr>
            <a:r>
              <a:rPr lang="en-CA" sz="2000" dirty="0"/>
              <a:t>Always re-read and reflect on something before hitting post, do you want this attributed to you in five years? The internet is forever!</a:t>
            </a:r>
          </a:p>
          <a:p>
            <a:pPr marL="285750" indent="-285750">
              <a:buFont typeface="Arial" panose="020B0604020202020204" pitchFamily="34" charset="0"/>
              <a:buChar char="•"/>
            </a:pPr>
            <a:r>
              <a:rPr lang="en-CA" sz="2000" dirty="0"/>
              <a:t>Be mindful of your content. Be respectful, don’t use expletives, dishonest or defamatory statements or share sensitive information.  </a:t>
            </a:r>
          </a:p>
          <a:p>
            <a:pPr marL="285750" indent="-285750">
              <a:buFont typeface="Arial" panose="020B0604020202020204" pitchFamily="34" charset="0"/>
              <a:buChar char="•"/>
            </a:pPr>
            <a:endParaRPr lang="en-CA" sz="2000" dirty="0"/>
          </a:p>
          <a:p>
            <a:endParaRPr lang="en-CA" sz="2000" dirty="0"/>
          </a:p>
          <a:p>
            <a:endParaRPr lang="en-CA" sz="2000" dirty="0"/>
          </a:p>
          <a:p>
            <a:pPr marL="285750" indent="-285750">
              <a:buFont typeface="Arial" panose="020B0604020202020204" pitchFamily="34" charset="0"/>
              <a:buChar char="•"/>
            </a:pPr>
            <a:endParaRPr lang="en-CA" sz="2000" dirty="0"/>
          </a:p>
        </p:txBody>
      </p:sp>
      <p:pic>
        <p:nvPicPr>
          <p:cNvPr id="5" name="Picture 4" descr="A picture containing text, book, person, newspaper&#10;&#10;Description automatically generated">
            <a:extLst>
              <a:ext uri="{FF2B5EF4-FFF2-40B4-BE49-F238E27FC236}">
                <a16:creationId xmlns:a16="http://schemas.microsoft.com/office/drawing/2014/main" id="{766C3C32-9EE8-FDEE-B452-C35AC4D0F9A5}"/>
              </a:ext>
            </a:extLst>
          </p:cNvPr>
          <p:cNvPicPr>
            <a:picLocks noChangeAspect="1"/>
          </p:cNvPicPr>
          <p:nvPr/>
        </p:nvPicPr>
        <p:blipFill>
          <a:blip r:embed="rId2"/>
          <a:stretch>
            <a:fillRect/>
          </a:stretch>
        </p:blipFill>
        <p:spPr>
          <a:xfrm>
            <a:off x="2871537" y="4047728"/>
            <a:ext cx="3015915" cy="2256910"/>
          </a:xfrm>
          <a:prstGeom prst="rect">
            <a:avLst/>
          </a:prstGeom>
        </p:spPr>
      </p:pic>
    </p:spTree>
    <p:extLst>
      <p:ext uri="{BB962C8B-B14F-4D97-AF65-F5344CB8AC3E}">
        <p14:creationId xmlns:p14="http://schemas.microsoft.com/office/powerpoint/2010/main" val="294739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Ukraine Russia</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304800" y="944531"/>
            <a:ext cx="8382000" cy="2554545"/>
          </a:xfrm>
          <a:prstGeom prst="rect">
            <a:avLst/>
          </a:prstGeom>
          <a:noFill/>
        </p:spPr>
        <p:txBody>
          <a:bodyPr wrap="square" rtlCol="0">
            <a:spAutoFit/>
          </a:bodyPr>
          <a:lstStyle/>
          <a:p>
            <a:endParaRPr lang="en-CA" sz="2000" dirty="0"/>
          </a:p>
          <a:p>
            <a:pPr marL="285750" indent="-285750">
              <a:buFont typeface="Arial" panose="020B0604020202020204" pitchFamily="34" charset="0"/>
              <a:buChar char="•"/>
            </a:pPr>
            <a:r>
              <a:rPr lang="en-CA" sz="2000" dirty="0"/>
              <a:t>At the World Championships/Multi Sport Games you may be asked to comment on the inclusion of Russian and Belarussian athletes. </a:t>
            </a:r>
          </a:p>
          <a:p>
            <a:pPr marL="285750" indent="-285750">
              <a:buFont typeface="Arial" panose="020B0604020202020204" pitchFamily="34" charset="0"/>
              <a:buChar char="•"/>
            </a:pPr>
            <a:r>
              <a:rPr lang="en-CA" sz="2000" dirty="0"/>
              <a:t>WCL supports and adopts the position of the COC (next slide). </a:t>
            </a:r>
          </a:p>
          <a:p>
            <a:pPr marL="285750" indent="-285750">
              <a:buFont typeface="Arial" panose="020B0604020202020204" pitchFamily="34" charset="0"/>
              <a:buChar char="•"/>
            </a:pPr>
            <a:r>
              <a:rPr lang="en-CA" sz="2000" dirty="0"/>
              <a:t>This is up to you if you want to answer. If you do, we encourage you to defer to the COC/WCL position, if it aligns with your views.</a:t>
            </a:r>
          </a:p>
          <a:p>
            <a:pPr marL="285750" indent="-285750">
              <a:buFont typeface="Arial" panose="020B0604020202020204" pitchFamily="34" charset="0"/>
              <a:buChar char="•"/>
            </a:pPr>
            <a:r>
              <a:rPr lang="en-CA" sz="2000" dirty="0"/>
              <a:t>Use the bridge technique if you want to return to something else you want to talk about. </a:t>
            </a:r>
          </a:p>
        </p:txBody>
      </p:sp>
    </p:spTree>
    <p:extLst>
      <p:ext uri="{BB962C8B-B14F-4D97-AF65-F5344CB8AC3E}">
        <p14:creationId xmlns:p14="http://schemas.microsoft.com/office/powerpoint/2010/main" val="39488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Ukraine Russia</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304800" y="944531"/>
            <a:ext cx="8382000" cy="5586145"/>
          </a:xfrm>
          <a:prstGeom prst="rect">
            <a:avLst/>
          </a:prstGeom>
          <a:noFill/>
        </p:spPr>
        <p:txBody>
          <a:bodyPr wrap="square" rtlCol="0">
            <a:spAutoFit/>
          </a:bodyPr>
          <a:lstStyle/>
          <a:p>
            <a:pPr algn="l"/>
            <a:r>
              <a:rPr lang="en-US" sz="1700" b="1" i="0" u="none" strike="noStrike" baseline="0" dirty="0">
                <a:latin typeface="Roboto-Bold"/>
              </a:rPr>
              <a:t>Canadian Olympic Committee and Canadian Olympic Committee Athletes' Commission </a:t>
            </a:r>
            <a:r>
              <a:rPr lang="en-CA" sz="1700" b="1" i="0" u="none" strike="noStrike" baseline="0" dirty="0">
                <a:latin typeface="Roboto-Bold"/>
              </a:rPr>
              <a:t>position:</a:t>
            </a:r>
          </a:p>
          <a:p>
            <a:pPr algn="l"/>
            <a:r>
              <a:rPr lang="en-US" sz="1700" b="0" i="0" u="none" strike="noStrike" baseline="0" dirty="0">
                <a:latin typeface="Roboto-Regular"/>
              </a:rPr>
              <a:t>"In these exceptional circumstances and while the invasion is ongoing, the Canadian Olympic Committee (COC) supports the exclusion of Russian and Belarusian athletes from international sport. The position was made clear by the COC and COC's Athletes' Commission during separate consultations with the IOC in the days ahead of the IOC Executive Board meeting. We reaffirm our support for the people and athletes of Ukraine."</a:t>
            </a:r>
            <a:endParaRPr lang="en-CA" sz="1700" dirty="0"/>
          </a:p>
          <a:p>
            <a:pPr algn="l"/>
            <a:endParaRPr lang="en-US" sz="1700" b="1" i="0" u="none" strike="noStrike" baseline="0" dirty="0">
              <a:latin typeface="Roboto-Bold"/>
            </a:endParaRPr>
          </a:p>
          <a:p>
            <a:pPr algn="l"/>
            <a:r>
              <a:rPr lang="en-US" sz="1700" b="1" i="0" u="none" strike="noStrike" baseline="0" dirty="0">
                <a:latin typeface="Roboto-Bold"/>
              </a:rPr>
              <a:t>Canadian Olympic Committee position on pathways for neutral athletes:</a:t>
            </a:r>
          </a:p>
          <a:p>
            <a:pPr algn="l"/>
            <a:r>
              <a:rPr lang="en-US" sz="1700" b="0" i="0" u="none" strike="noStrike" baseline="0" dirty="0">
                <a:latin typeface="Roboto-Regular"/>
              </a:rPr>
              <a:t>"If there is some way of having exemptions for athletes who can prove that they are neutral and opposed to the war, we would be willing to consider what the international community might be able to do. But we remain very skeptical that a solution will be found.“</a:t>
            </a:r>
          </a:p>
          <a:p>
            <a:pPr algn="l"/>
            <a:endParaRPr lang="en-US" sz="1700" dirty="0">
              <a:latin typeface="Roboto-Regular"/>
            </a:endParaRPr>
          </a:p>
          <a:p>
            <a:pPr algn="l"/>
            <a:r>
              <a:rPr lang="en-US" sz="1700" b="1" i="0" u="none" strike="noStrike" baseline="0" dirty="0">
                <a:latin typeface="Roboto-Bold"/>
              </a:rPr>
              <a:t>Canadian Olympic Committee position on sanctions imposed on multiple Canadian </a:t>
            </a:r>
            <a:r>
              <a:rPr lang="en-CA" sz="1700" b="1" i="0" u="none" strike="noStrike" baseline="0" dirty="0">
                <a:latin typeface="Roboto-Bold"/>
              </a:rPr>
              <a:t>Olympians:</a:t>
            </a:r>
          </a:p>
          <a:p>
            <a:pPr algn="l"/>
            <a:r>
              <a:rPr lang="en-US" sz="1700" b="0" i="0" u="none" strike="noStrike" baseline="0" dirty="0">
                <a:latin typeface="Roboto-Regular"/>
              </a:rPr>
              <a:t>"The Canadian Olympic Committee condemns the sanctions imposed by the</a:t>
            </a:r>
          </a:p>
          <a:p>
            <a:pPr algn="l"/>
            <a:r>
              <a:rPr lang="en-US" sz="1700" b="0" i="0" u="none" strike="noStrike" baseline="0" dirty="0">
                <a:latin typeface="Roboto-Regular"/>
              </a:rPr>
              <a:t>Russian Government on Canadian Olympians. They are completely </a:t>
            </a:r>
          </a:p>
          <a:p>
            <a:pPr algn="l"/>
            <a:r>
              <a:rPr lang="en-US" sz="1700" b="0" i="0" u="none" strike="noStrike" baseline="0" dirty="0">
                <a:latin typeface="Roboto-Regular"/>
              </a:rPr>
              <a:t>unjustified and go against the value </a:t>
            </a:r>
            <a:r>
              <a:rPr lang="en-CA" sz="1700" b="0" i="0" u="none" strike="noStrike" baseline="0" dirty="0">
                <a:latin typeface="Roboto-Regular"/>
              </a:rPr>
              <a:t>of free expression.“</a:t>
            </a:r>
          </a:p>
          <a:p>
            <a:pPr algn="l"/>
            <a:endParaRPr lang="en-CA" sz="1700" dirty="0">
              <a:latin typeface="Roboto-Regular"/>
            </a:endParaRPr>
          </a:p>
        </p:txBody>
      </p:sp>
    </p:spTree>
    <p:extLst>
      <p:ext uri="{BB962C8B-B14F-4D97-AF65-F5344CB8AC3E}">
        <p14:creationId xmlns:p14="http://schemas.microsoft.com/office/powerpoint/2010/main" val="4073893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Ukraine Russia</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304800" y="944531"/>
            <a:ext cx="8382000" cy="4862870"/>
          </a:xfrm>
          <a:prstGeom prst="rect">
            <a:avLst/>
          </a:prstGeom>
          <a:noFill/>
        </p:spPr>
        <p:txBody>
          <a:bodyPr wrap="square" rtlCol="0">
            <a:spAutoFit/>
          </a:bodyPr>
          <a:lstStyle/>
          <a:p>
            <a:pPr algn="l"/>
            <a:endParaRPr lang="en-CA" dirty="0">
              <a:latin typeface="Roboto-Regular"/>
            </a:endParaRPr>
          </a:p>
          <a:p>
            <a:pPr algn="l"/>
            <a:r>
              <a:rPr lang="en-US" sz="1800" b="1" i="0" u="none" strike="noStrike" baseline="0" dirty="0">
                <a:latin typeface="Roboto-Bold"/>
              </a:rPr>
              <a:t>Potential Questions you may be asked:</a:t>
            </a:r>
          </a:p>
          <a:p>
            <a:pPr algn="l"/>
            <a:r>
              <a:rPr lang="en-US" sz="1800" b="1" i="0" u="none" strike="noStrike" baseline="0" dirty="0">
                <a:latin typeface="Roboto-Bold"/>
              </a:rPr>
              <a:t>Q: </a:t>
            </a:r>
            <a:r>
              <a:rPr lang="en-US" sz="1800" b="0" i="0" u="none" strike="noStrike" baseline="0" dirty="0">
                <a:latin typeface="Roboto-Regular"/>
              </a:rPr>
              <a:t>Do you believe Russian and Belarusian athletes should be allowed to participate in </a:t>
            </a:r>
            <a:r>
              <a:rPr lang="en-CA" sz="1800" b="0" i="0" u="none" strike="noStrike" baseline="0" dirty="0">
                <a:latin typeface="Roboto-Regular"/>
              </a:rPr>
              <a:t>international competition?</a:t>
            </a:r>
          </a:p>
          <a:p>
            <a:pPr algn="l"/>
            <a:r>
              <a:rPr lang="en-US" sz="1800" b="1" i="0" u="none" strike="noStrike" baseline="0" dirty="0">
                <a:latin typeface="Roboto-Bold"/>
              </a:rPr>
              <a:t>Q: </a:t>
            </a:r>
            <a:r>
              <a:rPr lang="en-US" sz="1800" b="0" i="0" u="none" strike="noStrike" baseline="0" dirty="0">
                <a:latin typeface="Roboto-Regular"/>
              </a:rPr>
              <a:t>Do you believe Russian and Belarusian athletes should be able to </a:t>
            </a:r>
          </a:p>
          <a:p>
            <a:pPr algn="l"/>
            <a:r>
              <a:rPr lang="en-US" sz="1800" b="0" i="0" u="none" strike="noStrike" baseline="0" dirty="0">
                <a:latin typeface="Roboto-Regular"/>
              </a:rPr>
              <a:t>compete as neutral athletes </a:t>
            </a:r>
            <a:r>
              <a:rPr lang="en-CA" sz="1800" b="0" i="0" u="none" strike="noStrike" baseline="0" dirty="0">
                <a:latin typeface="Roboto-Regular"/>
              </a:rPr>
              <a:t>in international competition?</a:t>
            </a:r>
          </a:p>
          <a:p>
            <a:pPr algn="l"/>
            <a:r>
              <a:rPr lang="en-US" sz="1800" b="1" i="0" u="none" strike="noStrike" baseline="0" dirty="0">
                <a:latin typeface="Roboto-Bold"/>
              </a:rPr>
              <a:t>Q</a:t>
            </a:r>
            <a:r>
              <a:rPr lang="en-US" sz="1800" b="0" i="0" u="none" strike="noStrike" baseline="0" dirty="0">
                <a:latin typeface="Roboto-Regular"/>
              </a:rPr>
              <a:t>: Will you do anything if you are matched up with a Russian or Belarussian athlete?</a:t>
            </a:r>
          </a:p>
          <a:p>
            <a:pPr algn="l"/>
            <a:endParaRPr lang="en-US" dirty="0">
              <a:latin typeface="Roboto-Regular"/>
            </a:endParaRPr>
          </a:p>
          <a:p>
            <a:pPr algn="l"/>
            <a:r>
              <a:rPr lang="en-US" b="1" dirty="0">
                <a:latin typeface="Roboto-Regular"/>
              </a:rPr>
              <a:t>Bridging examples:</a:t>
            </a:r>
          </a:p>
          <a:p>
            <a:pPr algn="l"/>
            <a:r>
              <a:rPr lang="en-US" sz="1800" b="0" i="0" u="none" strike="noStrike" baseline="0" dirty="0">
                <a:latin typeface="Roboto-Regular"/>
              </a:rPr>
              <a:t>It is not my decision, nor that of my NSO or of the Canadian Olympic Committee's to make. It is up to my international federation. However, </a:t>
            </a:r>
            <a:r>
              <a:rPr lang="en-US" dirty="0">
                <a:latin typeface="Roboto-Regular"/>
              </a:rPr>
              <a:t>I stand in line with my NSO and the COC in support of the people and athletes of Ukraine.</a:t>
            </a:r>
          </a:p>
          <a:p>
            <a:pPr algn="l"/>
            <a:endParaRPr lang="en-US" sz="2000" b="1" dirty="0">
              <a:latin typeface="Roboto-Regular"/>
            </a:endParaRPr>
          </a:p>
          <a:p>
            <a:pPr algn="l"/>
            <a:r>
              <a:rPr lang="en-US" dirty="0">
                <a:latin typeface="Roboto-Regular"/>
              </a:rPr>
              <a:t>Actually, I believe that question is better suited for the COC or WCL, or those with</a:t>
            </a:r>
          </a:p>
          <a:p>
            <a:pPr algn="l"/>
            <a:r>
              <a:rPr lang="en-US" dirty="0">
                <a:latin typeface="Roboto-Regular"/>
              </a:rPr>
              <a:t>expertise in this. My focus is to represent Canada and do my best at the </a:t>
            </a:r>
          </a:p>
          <a:p>
            <a:pPr algn="l"/>
            <a:r>
              <a:rPr lang="en-US" dirty="0">
                <a:latin typeface="Roboto-Regular"/>
              </a:rPr>
              <a:t>World Championships. </a:t>
            </a:r>
          </a:p>
        </p:txBody>
      </p:sp>
    </p:spTree>
    <p:extLst>
      <p:ext uri="{BB962C8B-B14F-4D97-AF65-F5344CB8AC3E}">
        <p14:creationId xmlns:p14="http://schemas.microsoft.com/office/powerpoint/2010/main" val="4289231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D4DAA3-DD3C-8DBF-0E89-B37D987F9B1A}"/>
              </a:ext>
            </a:extLst>
          </p:cNvPr>
          <p:cNvSpPr txBox="1"/>
          <p:nvPr/>
        </p:nvSpPr>
        <p:spPr>
          <a:xfrm>
            <a:off x="1455821" y="2289339"/>
            <a:ext cx="6232358" cy="677108"/>
          </a:xfrm>
          <a:prstGeom prst="rect">
            <a:avLst/>
          </a:prstGeom>
          <a:noFill/>
        </p:spPr>
        <p:txBody>
          <a:bodyPr wrap="square">
            <a:spAutoFit/>
          </a:bodyPr>
          <a:lstStyle/>
          <a:p>
            <a:pPr algn="ctr"/>
            <a:r>
              <a:rPr lang="en-CA" sz="3800" b="1" dirty="0">
                <a:solidFill>
                  <a:srgbClr val="C00000"/>
                </a:solidFill>
                <a:latin typeface="+mj-lt"/>
              </a:rPr>
              <a:t>QUESTIONS </a:t>
            </a:r>
            <a:endParaRPr lang="en-CA" sz="3800" b="1" dirty="0">
              <a:latin typeface="+mj-lt"/>
            </a:endParaRPr>
          </a:p>
        </p:txBody>
      </p:sp>
    </p:spTree>
    <p:extLst>
      <p:ext uri="{BB962C8B-B14F-4D97-AF65-F5344CB8AC3E}">
        <p14:creationId xmlns:p14="http://schemas.microsoft.com/office/powerpoint/2010/main" val="554222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Why do an interview</a:t>
            </a:r>
          </a:p>
        </p:txBody>
      </p:sp>
      <p:sp>
        <p:nvSpPr>
          <p:cNvPr id="5" name="TextBox 4">
            <a:extLst>
              <a:ext uri="{FF2B5EF4-FFF2-40B4-BE49-F238E27FC236}">
                <a16:creationId xmlns:a16="http://schemas.microsoft.com/office/drawing/2014/main" id="{11DEB88E-0C1B-6C24-8FD4-D8AC4D61E4C0}"/>
              </a:ext>
            </a:extLst>
          </p:cNvPr>
          <p:cNvSpPr txBox="1"/>
          <p:nvPr/>
        </p:nvSpPr>
        <p:spPr>
          <a:xfrm>
            <a:off x="605482" y="1328425"/>
            <a:ext cx="3088214" cy="4201150"/>
          </a:xfrm>
          <a:prstGeom prst="rect">
            <a:avLst/>
          </a:prstGeom>
          <a:noFill/>
        </p:spPr>
        <p:txBody>
          <a:bodyPr wrap="square" rtlCol="0">
            <a:spAutoFit/>
          </a:bodyPr>
          <a:lstStyle/>
          <a:p>
            <a:pPr marL="285750" indent="-285750">
              <a:buFont typeface="Arial" panose="020B0604020202020204" pitchFamily="34" charset="0"/>
              <a:buChar char="•"/>
            </a:pPr>
            <a:r>
              <a:rPr lang="en-CA" sz="2500" dirty="0"/>
              <a:t>Communicate with an audience</a:t>
            </a:r>
          </a:p>
          <a:p>
            <a:pPr marL="285750" indent="-285750">
              <a:buFont typeface="Arial" panose="020B0604020202020204" pitchFamily="34" charset="0"/>
              <a:buChar char="•"/>
            </a:pPr>
            <a:r>
              <a:rPr lang="en-CA" sz="2500" dirty="0"/>
              <a:t>Influence that audience</a:t>
            </a:r>
          </a:p>
          <a:p>
            <a:pPr marL="285750" indent="-285750">
              <a:buFont typeface="Arial" panose="020B0604020202020204" pitchFamily="34" charset="0"/>
              <a:buChar char="•"/>
            </a:pPr>
            <a:r>
              <a:rPr lang="en-CA" sz="2500" dirty="0"/>
              <a:t>Receive coverage </a:t>
            </a:r>
          </a:p>
          <a:p>
            <a:pPr marL="285750" indent="-285750">
              <a:buFont typeface="Arial" panose="020B0604020202020204" pitchFamily="34" charset="0"/>
              <a:buChar char="•"/>
            </a:pPr>
            <a:r>
              <a:rPr lang="en-CA" sz="2500" dirty="0"/>
              <a:t>Build your brand </a:t>
            </a:r>
          </a:p>
          <a:p>
            <a:pPr marL="285750" indent="-285750">
              <a:buFont typeface="Arial" panose="020B0604020202020204" pitchFamily="34" charset="0"/>
              <a:buChar char="•"/>
            </a:pPr>
            <a:r>
              <a:rPr lang="en-CA" sz="2500" dirty="0"/>
              <a:t>Build WCL brand</a:t>
            </a:r>
          </a:p>
          <a:p>
            <a:pPr marL="285750" indent="-285750">
              <a:buFont typeface="Arial" panose="020B0604020202020204" pitchFamily="34" charset="0"/>
              <a:buChar char="•"/>
            </a:pPr>
            <a:endParaRPr lang="en-CA" dirty="0"/>
          </a:p>
          <a:p>
            <a:endParaRPr lang="en-CA" dirty="0"/>
          </a:p>
          <a:p>
            <a:endParaRPr lang="en-CA" dirty="0"/>
          </a:p>
          <a:p>
            <a:endParaRPr lang="en-CA" dirty="0"/>
          </a:p>
          <a:p>
            <a:endParaRPr lang="en-CA" sz="2000" i="1" dirty="0"/>
          </a:p>
        </p:txBody>
      </p:sp>
      <p:pic>
        <p:nvPicPr>
          <p:cNvPr id="3" name="Picture 2" descr="A picture containing text, ground, person&#10;&#10;Description automatically generated">
            <a:extLst>
              <a:ext uri="{FF2B5EF4-FFF2-40B4-BE49-F238E27FC236}">
                <a16:creationId xmlns:a16="http://schemas.microsoft.com/office/drawing/2014/main" id="{321736DE-484A-DBE4-08FC-01F1BF0E90F8}"/>
              </a:ext>
            </a:extLst>
          </p:cNvPr>
          <p:cNvPicPr>
            <a:picLocks noChangeAspect="1"/>
          </p:cNvPicPr>
          <p:nvPr/>
        </p:nvPicPr>
        <p:blipFill rotWithShape="1">
          <a:blip r:embed="rId2"/>
          <a:srcRect t="17482"/>
          <a:stretch/>
        </p:blipFill>
        <p:spPr>
          <a:xfrm>
            <a:off x="3915065" y="1328425"/>
            <a:ext cx="4608525" cy="2839452"/>
          </a:xfrm>
          <a:prstGeom prst="rect">
            <a:avLst/>
          </a:prstGeom>
        </p:spPr>
      </p:pic>
      <p:sp>
        <p:nvSpPr>
          <p:cNvPr id="6" name="TextBox 5">
            <a:extLst>
              <a:ext uri="{FF2B5EF4-FFF2-40B4-BE49-F238E27FC236}">
                <a16:creationId xmlns:a16="http://schemas.microsoft.com/office/drawing/2014/main" id="{AF915D55-5CB3-3B7D-A262-CDCE97FD6B61}"/>
              </a:ext>
            </a:extLst>
          </p:cNvPr>
          <p:cNvSpPr txBox="1"/>
          <p:nvPr/>
        </p:nvSpPr>
        <p:spPr>
          <a:xfrm>
            <a:off x="2286000" y="3244334"/>
            <a:ext cx="4572000" cy="369332"/>
          </a:xfrm>
          <a:prstGeom prst="rect">
            <a:avLst/>
          </a:prstGeom>
          <a:noFill/>
        </p:spPr>
        <p:txBody>
          <a:bodyPr wrap="square">
            <a:spAutoFit/>
          </a:bodyPr>
          <a:lstStyle/>
          <a:p>
            <a:r>
              <a:rPr lang="en-CA" sz="1800" i="1" dirty="0"/>
              <a:t>.</a:t>
            </a:r>
            <a:endParaRPr lang="en-CA" dirty="0"/>
          </a:p>
        </p:txBody>
      </p:sp>
    </p:spTree>
    <p:extLst>
      <p:ext uri="{BB962C8B-B14F-4D97-AF65-F5344CB8AC3E}">
        <p14:creationId xmlns:p14="http://schemas.microsoft.com/office/powerpoint/2010/main" val="315603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Do your homework</a:t>
            </a:r>
            <a:br>
              <a:rPr lang="en-CA" dirty="0"/>
            </a:br>
            <a:endParaRPr lang="en-CA" dirty="0"/>
          </a:p>
        </p:txBody>
      </p:sp>
      <p:sp>
        <p:nvSpPr>
          <p:cNvPr id="5" name="TextBox 4">
            <a:extLst>
              <a:ext uri="{FF2B5EF4-FFF2-40B4-BE49-F238E27FC236}">
                <a16:creationId xmlns:a16="http://schemas.microsoft.com/office/drawing/2014/main" id="{11DEB88E-0C1B-6C24-8FD4-D8AC4D61E4C0}"/>
              </a:ext>
            </a:extLst>
          </p:cNvPr>
          <p:cNvSpPr txBox="1"/>
          <p:nvPr/>
        </p:nvSpPr>
        <p:spPr>
          <a:xfrm>
            <a:off x="605481" y="827903"/>
            <a:ext cx="7661189" cy="553998"/>
          </a:xfrm>
          <a:prstGeom prst="rect">
            <a:avLst/>
          </a:prstGeom>
          <a:noFill/>
        </p:spPr>
        <p:txBody>
          <a:bodyPr wrap="square" rtlCol="0">
            <a:spAutoFit/>
          </a:bodyPr>
          <a:lstStyle/>
          <a:p>
            <a:pPr algn="ctr"/>
            <a:r>
              <a:rPr lang="en-CA" sz="3000" dirty="0"/>
              <a:t>(I’m here to help)</a:t>
            </a:r>
          </a:p>
        </p:txBody>
      </p:sp>
      <p:sp>
        <p:nvSpPr>
          <p:cNvPr id="2" name="TextBox 1">
            <a:extLst>
              <a:ext uri="{FF2B5EF4-FFF2-40B4-BE49-F238E27FC236}">
                <a16:creationId xmlns:a16="http://schemas.microsoft.com/office/drawing/2014/main" id="{1BF3D35C-D94B-FA57-B122-41C32AA93E75}"/>
              </a:ext>
            </a:extLst>
          </p:cNvPr>
          <p:cNvSpPr txBox="1"/>
          <p:nvPr/>
        </p:nvSpPr>
        <p:spPr>
          <a:xfrm>
            <a:off x="605482" y="1479875"/>
            <a:ext cx="7871254" cy="4401205"/>
          </a:xfrm>
          <a:prstGeom prst="rect">
            <a:avLst/>
          </a:prstGeom>
          <a:noFill/>
        </p:spPr>
        <p:txBody>
          <a:bodyPr wrap="square" rtlCol="0">
            <a:spAutoFit/>
          </a:bodyPr>
          <a:lstStyle/>
          <a:p>
            <a:r>
              <a:rPr lang="en-CA" sz="2000" b="1" dirty="0"/>
              <a:t>What we can do in advance: </a:t>
            </a:r>
          </a:p>
          <a:p>
            <a:r>
              <a:rPr lang="en-CA" sz="2000" b="1" dirty="0"/>
              <a:t>1) Know who you are speaking to</a:t>
            </a:r>
          </a:p>
          <a:p>
            <a:r>
              <a:rPr lang="en-CA" sz="2000" dirty="0"/>
              <a:t>Find out:</a:t>
            </a:r>
          </a:p>
          <a:p>
            <a:pPr marL="285750" indent="-285750">
              <a:buFont typeface="Arial" panose="020B0604020202020204" pitchFamily="34" charset="0"/>
              <a:buChar char="•"/>
            </a:pPr>
            <a:r>
              <a:rPr lang="en-CA" sz="2000" dirty="0"/>
              <a:t>The journalist’s name/publication</a:t>
            </a:r>
          </a:p>
          <a:p>
            <a:pPr marL="285750" indent="-285750">
              <a:buFont typeface="Arial" panose="020B0604020202020204" pitchFamily="34" charset="0"/>
              <a:buChar char="•"/>
            </a:pPr>
            <a:r>
              <a:rPr lang="en-CA" sz="2000" dirty="0"/>
              <a:t>Focus of the interview</a:t>
            </a:r>
          </a:p>
          <a:p>
            <a:pPr marL="285750" indent="-285750">
              <a:buFont typeface="Arial" panose="020B0604020202020204" pitchFamily="34" charset="0"/>
              <a:buChar char="•"/>
            </a:pPr>
            <a:r>
              <a:rPr lang="en-CA" sz="2000" dirty="0"/>
              <a:t>Questions or types of questions (not all journalists will give you these but some will send them in advance)</a:t>
            </a:r>
          </a:p>
          <a:p>
            <a:pPr marL="285750" indent="-285750">
              <a:buFont typeface="Arial" panose="020B0604020202020204" pitchFamily="34" charset="0"/>
              <a:buChar char="•"/>
            </a:pPr>
            <a:r>
              <a:rPr lang="en-CA" sz="2000" dirty="0"/>
              <a:t>Type of story/angle</a:t>
            </a:r>
          </a:p>
          <a:p>
            <a:pPr marL="285750" indent="-285750">
              <a:buFont typeface="Arial" panose="020B0604020202020204" pitchFamily="34" charset="0"/>
              <a:buChar char="•"/>
            </a:pPr>
            <a:r>
              <a:rPr lang="en-CA" sz="2000" dirty="0"/>
              <a:t>Others in the piece (if applicable)</a:t>
            </a:r>
          </a:p>
          <a:p>
            <a:pPr marL="285750" indent="-285750">
              <a:buFont typeface="Arial" panose="020B0604020202020204" pitchFamily="34" charset="0"/>
              <a:buChar char="•"/>
            </a:pPr>
            <a:r>
              <a:rPr lang="en-CA" sz="2000" dirty="0"/>
              <a:t>Type of publication (video, audio, written, web, TV, radio, podcast etc.)</a:t>
            </a:r>
          </a:p>
          <a:p>
            <a:pPr marL="285750" indent="-285750">
              <a:buFont typeface="Arial" panose="020B0604020202020204" pitchFamily="34" charset="0"/>
              <a:buChar char="•"/>
            </a:pPr>
            <a:r>
              <a:rPr lang="en-CA" sz="2000" dirty="0"/>
              <a:t>Is the interview live or recorded?</a:t>
            </a:r>
          </a:p>
          <a:p>
            <a:endParaRPr lang="en-CA" sz="2000" dirty="0"/>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sz="2000" dirty="0"/>
          </a:p>
        </p:txBody>
      </p:sp>
      <p:pic>
        <p:nvPicPr>
          <p:cNvPr id="6" name="Picture 5" descr="On air sign with the light on">
            <a:extLst>
              <a:ext uri="{FF2B5EF4-FFF2-40B4-BE49-F238E27FC236}">
                <a16:creationId xmlns:a16="http://schemas.microsoft.com/office/drawing/2014/main" id="{15F8FF78-F887-37D6-61D9-9A798893B35E}"/>
              </a:ext>
            </a:extLst>
          </p:cNvPr>
          <p:cNvPicPr>
            <a:picLocks noChangeAspect="1"/>
          </p:cNvPicPr>
          <p:nvPr/>
        </p:nvPicPr>
        <p:blipFill>
          <a:blip r:embed="rId2"/>
          <a:stretch>
            <a:fillRect/>
          </a:stretch>
        </p:blipFill>
        <p:spPr>
          <a:xfrm>
            <a:off x="3446883" y="4965186"/>
            <a:ext cx="1967327" cy="1267043"/>
          </a:xfrm>
          <a:prstGeom prst="rect">
            <a:avLst/>
          </a:prstGeom>
        </p:spPr>
      </p:pic>
    </p:spTree>
    <p:extLst>
      <p:ext uri="{BB962C8B-B14F-4D97-AF65-F5344CB8AC3E}">
        <p14:creationId xmlns:p14="http://schemas.microsoft.com/office/powerpoint/2010/main" val="1999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Do your homework</a:t>
            </a:r>
            <a:br>
              <a:rPr lang="en-CA" dirty="0"/>
            </a:br>
            <a:endParaRPr lang="en-CA" dirty="0"/>
          </a:p>
        </p:txBody>
      </p:sp>
      <p:sp>
        <p:nvSpPr>
          <p:cNvPr id="5" name="TextBox 4">
            <a:extLst>
              <a:ext uri="{FF2B5EF4-FFF2-40B4-BE49-F238E27FC236}">
                <a16:creationId xmlns:a16="http://schemas.microsoft.com/office/drawing/2014/main" id="{11DEB88E-0C1B-6C24-8FD4-D8AC4D61E4C0}"/>
              </a:ext>
            </a:extLst>
          </p:cNvPr>
          <p:cNvSpPr txBox="1"/>
          <p:nvPr/>
        </p:nvSpPr>
        <p:spPr>
          <a:xfrm>
            <a:off x="605481" y="827903"/>
            <a:ext cx="7661189" cy="553998"/>
          </a:xfrm>
          <a:prstGeom prst="rect">
            <a:avLst/>
          </a:prstGeom>
          <a:noFill/>
        </p:spPr>
        <p:txBody>
          <a:bodyPr wrap="square" rtlCol="0">
            <a:spAutoFit/>
          </a:bodyPr>
          <a:lstStyle/>
          <a:p>
            <a:pPr algn="ctr"/>
            <a:r>
              <a:rPr lang="en-CA" sz="3000" dirty="0"/>
              <a:t>(I’m here to help)</a:t>
            </a:r>
          </a:p>
        </p:txBody>
      </p:sp>
      <p:sp>
        <p:nvSpPr>
          <p:cNvPr id="2" name="TextBox 1">
            <a:extLst>
              <a:ext uri="{FF2B5EF4-FFF2-40B4-BE49-F238E27FC236}">
                <a16:creationId xmlns:a16="http://schemas.microsoft.com/office/drawing/2014/main" id="{1BF3D35C-D94B-FA57-B122-41C32AA93E75}"/>
              </a:ext>
            </a:extLst>
          </p:cNvPr>
          <p:cNvSpPr txBox="1"/>
          <p:nvPr/>
        </p:nvSpPr>
        <p:spPr>
          <a:xfrm>
            <a:off x="815547" y="1662093"/>
            <a:ext cx="4718979" cy="4708981"/>
          </a:xfrm>
          <a:prstGeom prst="rect">
            <a:avLst/>
          </a:prstGeom>
          <a:noFill/>
        </p:spPr>
        <p:txBody>
          <a:bodyPr wrap="square" rtlCol="0">
            <a:spAutoFit/>
          </a:bodyPr>
          <a:lstStyle/>
          <a:p>
            <a:r>
              <a:rPr lang="en-CA" sz="2000" b="1" dirty="0"/>
              <a:t>What we can do in advance: </a:t>
            </a:r>
          </a:p>
          <a:p>
            <a:r>
              <a:rPr lang="en-CA" sz="2000" b="1" dirty="0"/>
              <a:t>2) Being prepared</a:t>
            </a:r>
          </a:p>
          <a:p>
            <a:pPr marL="285750" indent="-285750">
              <a:buFont typeface="Arial" panose="020B0604020202020204" pitchFamily="34" charset="0"/>
              <a:buChar char="•"/>
            </a:pPr>
            <a:r>
              <a:rPr lang="en-CA" sz="2000" dirty="0"/>
              <a:t>Have answers ready for obvious questions</a:t>
            </a:r>
          </a:p>
          <a:p>
            <a:pPr marL="285750" indent="-285750">
              <a:buFont typeface="Arial" panose="020B0604020202020204" pitchFamily="34" charset="0"/>
              <a:buChar char="•"/>
            </a:pPr>
            <a:r>
              <a:rPr lang="en-CA" sz="2000" dirty="0"/>
              <a:t>Practice those questions and answers with teammates, family or in front of a mirror</a:t>
            </a:r>
          </a:p>
          <a:p>
            <a:pPr marL="285750" indent="-285750">
              <a:buFont typeface="Arial" panose="020B0604020202020204" pitchFamily="34" charset="0"/>
              <a:buChar char="•"/>
            </a:pPr>
            <a:r>
              <a:rPr lang="en-CA" sz="2000" dirty="0"/>
              <a:t>Be prepared for hostile questions</a:t>
            </a:r>
          </a:p>
          <a:p>
            <a:pPr marL="285750" indent="-285750">
              <a:buFont typeface="Arial" panose="020B0604020202020204" pitchFamily="34" charset="0"/>
              <a:buChar char="•"/>
            </a:pPr>
            <a:r>
              <a:rPr lang="en-CA" sz="2000" dirty="0"/>
              <a:t>Develop key messages (these are your fallbacks. If there is a question you do not want to answer, it is better to control the interview with a key message and bring it back on course)</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sz="2000" dirty="0"/>
          </a:p>
        </p:txBody>
      </p:sp>
      <p:pic>
        <p:nvPicPr>
          <p:cNvPr id="6" name="Graphic 5" descr="Graph and note paper pads with pencil">
            <a:extLst>
              <a:ext uri="{FF2B5EF4-FFF2-40B4-BE49-F238E27FC236}">
                <a16:creationId xmlns:a16="http://schemas.microsoft.com/office/drawing/2014/main" id="{D4273186-62BA-857D-3B7D-801E1B5E71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4995" y="2033873"/>
            <a:ext cx="2673458" cy="2673458"/>
          </a:xfrm>
          <a:prstGeom prst="rect">
            <a:avLst/>
          </a:prstGeom>
        </p:spPr>
      </p:pic>
    </p:spTree>
    <p:extLst>
      <p:ext uri="{BB962C8B-B14F-4D97-AF65-F5344CB8AC3E}">
        <p14:creationId xmlns:p14="http://schemas.microsoft.com/office/powerpoint/2010/main" val="144910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Key Messages</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815547" y="840260"/>
            <a:ext cx="4285842" cy="5016758"/>
          </a:xfrm>
          <a:prstGeom prst="rect">
            <a:avLst/>
          </a:prstGeom>
          <a:noFill/>
        </p:spPr>
        <p:txBody>
          <a:bodyPr wrap="square" rtlCol="0">
            <a:spAutoFit/>
          </a:bodyPr>
          <a:lstStyle/>
          <a:p>
            <a:pPr marL="285750" indent="-285750">
              <a:buFont typeface="Arial" panose="020B0604020202020204" pitchFamily="34" charset="0"/>
              <a:buChar char="•"/>
            </a:pPr>
            <a:r>
              <a:rPr lang="en-CA" sz="2000" dirty="0"/>
              <a:t>It is always good to have two or three key messages planed</a:t>
            </a:r>
          </a:p>
          <a:p>
            <a:pPr marL="285750" indent="-285750">
              <a:buFont typeface="Arial" panose="020B0604020202020204" pitchFamily="34" charset="0"/>
              <a:buChar char="•"/>
            </a:pPr>
            <a:r>
              <a:rPr lang="en-CA" sz="2000" dirty="0"/>
              <a:t>These can be the things you want to come across in an interview</a:t>
            </a:r>
          </a:p>
          <a:p>
            <a:pPr marL="285750" indent="-285750">
              <a:buFont typeface="Arial" panose="020B0604020202020204" pitchFamily="34" charset="0"/>
              <a:buChar char="•"/>
            </a:pPr>
            <a:r>
              <a:rPr lang="en-CA" sz="2000" dirty="0"/>
              <a:t>Less is more, keep these short and sweet so they can stand on their own. </a:t>
            </a:r>
          </a:p>
          <a:p>
            <a:pPr marL="285750" indent="-285750">
              <a:buFont typeface="Arial" panose="020B0604020202020204" pitchFamily="34" charset="0"/>
              <a:buChar char="•"/>
            </a:pPr>
            <a:r>
              <a:rPr lang="en-CA" sz="2000" dirty="0"/>
              <a:t>Use examples (where available)</a:t>
            </a:r>
          </a:p>
          <a:p>
            <a:pPr marL="285750" indent="-285750">
              <a:buFont typeface="Arial" panose="020B0604020202020204" pitchFamily="34" charset="0"/>
              <a:buChar char="•"/>
            </a:pPr>
            <a:r>
              <a:rPr lang="en-CA" sz="2000" dirty="0"/>
              <a:t>Examples of Key Messages: </a:t>
            </a:r>
          </a:p>
          <a:p>
            <a:pPr marL="742950" lvl="1" indent="-285750">
              <a:buFont typeface="Arial" panose="020B0604020202020204" pitchFamily="34" charset="0"/>
              <a:buChar char="•"/>
            </a:pPr>
            <a:r>
              <a:rPr lang="en-CA" sz="2000" dirty="0"/>
              <a:t>Feelings about competing at event/representing country</a:t>
            </a:r>
          </a:p>
          <a:p>
            <a:pPr marL="742950" lvl="1" indent="-285750">
              <a:buFont typeface="Arial" panose="020B0604020202020204" pitchFamily="34" charset="0"/>
              <a:buChar char="•"/>
            </a:pPr>
            <a:r>
              <a:rPr lang="en-CA" sz="2000" dirty="0"/>
              <a:t>Personal or team success</a:t>
            </a:r>
          </a:p>
          <a:p>
            <a:pPr marL="742950" lvl="1" indent="-285750">
              <a:buFont typeface="Arial" panose="020B0604020202020204" pitchFamily="34" charset="0"/>
              <a:buChar char="•"/>
            </a:pPr>
            <a:r>
              <a:rPr lang="en-CA" sz="2000" dirty="0"/>
              <a:t>How you overcame a challenge</a:t>
            </a:r>
          </a:p>
          <a:p>
            <a:pPr marL="742950" lvl="1" indent="-285750">
              <a:buFont typeface="Arial" panose="020B0604020202020204" pitchFamily="34" charset="0"/>
              <a:buChar char="•"/>
            </a:pPr>
            <a:r>
              <a:rPr lang="en-CA" sz="2000" dirty="0"/>
              <a:t>Motivations or inspirations</a:t>
            </a:r>
          </a:p>
          <a:p>
            <a:pPr marL="742950" lvl="1" indent="-285750">
              <a:buFont typeface="Arial" panose="020B0604020202020204" pitchFamily="34" charset="0"/>
              <a:buChar char="•"/>
            </a:pPr>
            <a:r>
              <a:rPr lang="en-CA" sz="2000" dirty="0"/>
              <a:t>Goals</a:t>
            </a:r>
          </a:p>
          <a:p>
            <a:pPr marL="285750" indent="-285750">
              <a:buFont typeface="Arial" panose="020B0604020202020204" pitchFamily="34" charset="0"/>
              <a:buChar char="•"/>
            </a:pPr>
            <a:endParaRPr lang="en-CA" sz="2000" dirty="0"/>
          </a:p>
        </p:txBody>
      </p:sp>
      <p:pic>
        <p:nvPicPr>
          <p:cNvPr id="5" name="Picture 4" descr="A person in a suit&#10;&#10;Description automatically generated with medium confidence">
            <a:extLst>
              <a:ext uri="{FF2B5EF4-FFF2-40B4-BE49-F238E27FC236}">
                <a16:creationId xmlns:a16="http://schemas.microsoft.com/office/drawing/2014/main" id="{75920CC7-7821-7EE5-DA12-6E1449212D08}"/>
              </a:ext>
            </a:extLst>
          </p:cNvPr>
          <p:cNvPicPr>
            <a:picLocks noChangeAspect="1"/>
          </p:cNvPicPr>
          <p:nvPr/>
        </p:nvPicPr>
        <p:blipFill rotWithShape="1">
          <a:blip r:embed="rId2"/>
          <a:srcRect l="18603" r="9545"/>
          <a:stretch/>
        </p:blipFill>
        <p:spPr>
          <a:xfrm>
            <a:off x="5341166" y="1459832"/>
            <a:ext cx="3345634" cy="2598821"/>
          </a:xfrm>
          <a:prstGeom prst="rect">
            <a:avLst/>
          </a:prstGeom>
        </p:spPr>
      </p:pic>
    </p:spTree>
    <p:extLst>
      <p:ext uri="{BB962C8B-B14F-4D97-AF65-F5344CB8AC3E}">
        <p14:creationId xmlns:p14="http://schemas.microsoft.com/office/powerpoint/2010/main" val="396668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Key Messages</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288759" y="840260"/>
            <a:ext cx="4652209" cy="5016758"/>
          </a:xfrm>
          <a:prstGeom prst="rect">
            <a:avLst/>
          </a:prstGeom>
          <a:noFill/>
        </p:spPr>
        <p:txBody>
          <a:bodyPr wrap="square" rtlCol="0">
            <a:spAutoFit/>
          </a:bodyPr>
          <a:lstStyle/>
          <a:p>
            <a:r>
              <a:rPr lang="en-CA" sz="2000" b="1" dirty="0"/>
              <a:t>Example of a personal key message:</a:t>
            </a:r>
          </a:p>
          <a:p>
            <a:endParaRPr lang="en-CA" sz="2000" b="1" dirty="0"/>
          </a:p>
          <a:p>
            <a:pPr marL="742950" lvl="1" indent="-285750">
              <a:buFont typeface="Arial" panose="020B0604020202020204" pitchFamily="34" charset="0"/>
              <a:buChar char="•"/>
            </a:pPr>
            <a:r>
              <a:rPr lang="en-CA" sz="2000" dirty="0"/>
              <a:t>“I am working towards Olympic qualification”</a:t>
            </a:r>
          </a:p>
          <a:p>
            <a:pPr marL="742950" lvl="1" indent="-285750">
              <a:buFont typeface="Arial" panose="020B0604020202020204" pitchFamily="34" charset="0"/>
              <a:buChar char="•"/>
            </a:pPr>
            <a:r>
              <a:rPr lang="en-CA" sz="2000" dirty="0"/>
              <a:t>We can bring it back to this key message whether it is a positive or negative question. You won a tournament: “This is a stepping stone towards my goal of qualifying for the Olympics.” You lose in the first round: “While today is a disappointment, it won’t deter me from my goal of qualifying for the Olympics, I will get back in the gym and fix my mistakes.”</a:t>
            </a:r>
          </a:p>
          <a:p>
            <a:endParaRPr lang="en-CA" sz="2000" b="1" dirty="0"/>
          </a:p>
        </p:txBody>
      </p:sp>
      <p:pic>
        <p:nvPicPr>
          <p:cNvPr id="5" name="Picture 4" descr="Icon&#10;&#10;Description automatically generated">
            <a:extLst>
              <a:ext uri="{FF2B5EF4-FFF2-40B4-BE49-F238E27FC236}">
                <a16:creationId xmlns:a16="http://schemas.microsoft.com/office/drawing/2014/main" id="{54CD1DBF-11BB-DF7D-7290-4BC8740B1126}"/>
              </a:ext>
            </a:extLst>
          </p:cNvPr>
          <p:cNvPicPr>
            <a:picLocks noChangeAspect="1"/>
          </p:cNvPicPr>
          <p:nvPr/>
        </p:nvPicPr>
        <p:blipFill>
          <a:blip r:embed="rId2"/>
          <a:stretch>
            <a:fillRect/>
          </a:stretch>
        </p:blipFill>
        <p:spPr>
          <a:xfrm>
            <a:off x="5045241" y="1895965"/>
            <a:ext cx="3810000" cy="1762125"/>
          </a:xfrm>
          <a:prstGeom prst="rect">
            <a:avLst/>
          </a:prstGeom>
        </p:spPr>
      </p:pic>
    </p:spTree>
    <p:extLst>
      <p:ext uri="{BB962C8B-B14F-4D97-AF65-F5344CB8AC3E}">
        <p14:creationId xmlns:p14="http://schemas.microsoft.com/office/powerpoint/2010/main" val="135979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Controlling the interview</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526790" y="862371"/>
            <a:ext cx="8229600" cy="5016758"/>
          </a:xfrm>
          <a:prstGeom prst="rect">
            <a:avLst/>
          </a:prstGeom>
          <a:noFill/>
        </p:spPr>
        <p:txBody>
          <a:bodyPr wrap="square" rtlCol="0">
            <a:spAutoFit/>
          </a:bodyPr>
          <a:lstStyle/>
          <a:p>
            <a:pPr marL="285750" indent="-285750">
              <a:buFont typeface="Arial" panose="020B0604020202020204" pitchFamily="34" charset="0"/>
              <a:buChar char="•"/>
            </a:pPr>
            <a:r>
              <a:rPr lang="en-CA" sz="2000" b="1" dirty="0"/>
              <a:t>Key messages </a:t>
            </a:r>
            <a:r>
              <a:rPr lang="en-CA" sz="2000" dirty="0"/>
              <a:t>help to control the interview but there are other ways to do it. </a:t>
            </a:r>
          </a:p>
          <a:p>
            <a:pPr marL="285750" indent="-285750">
              <a:buFont typeface="Arial" panose="020B0604020202020204" pitchFamily="34" charset="0"/>
              <a:buChar char="•"/>
            </a:pPr>
            <a:r>
              <a:rPr lang="en-CA" sz="2000" b="1" dirty="0"/>
              <a:t>Bridge</a:t>
            </a:r>
            <a:r>
              <a:rPr lang="en-CA" sz="2000" dirty="0"/>
              <a:t>- answer questions directly, but bring them back to the things you want to talk about. </a:t>
            </a:r>
          </a:p>
          <a:p>
            <a:pPr marL="285750" indent="-285750">
              <a:buFont typeface="Arial" panose="020B0604020202020204" pitchFamily="34" charset="0"/>
              <a:buChar char="•"/>
            </a:pPr>
            <a:r>
              <a:rPr lang="en-CA" sz="2000" b="1" dirty="0"/>
              <a:t>Don’t speculate</a:t>
            </a:r>
            <a:r>
              <a:rPr lang="en-CA" sz="2000" dirty="0"/>
              <a:t>, a journalist may ask you something you don’t have an answer to, address why you can’t answer, then bridge back to you.</a:t>
            </a:r>
          </a:p>
          <a:p>
            <a:pPr marL="285750" indent="-285750">
              <a:buFont typeface="Arial" panose="020B0604020202020204" pitchFamily="34" charset="0"/>
              <a:buChar char="•"/>
            </a:pPr>
            <a:r>
              <a:rPr lang="en-CA" sz="2000" dirty="0"/>
              <a:t>If you do not want to answer a question, you don’t have to but </a:t>
            </a:r>
            <a:r>
              <a:rPr lang="en-CA" sz="2000" b="1" dirty="0"/>
              <a:t>don’t just say ‘no comment’</a:t>
            </a:r>
            <a:r>
              <a:rPr lang="en-CA" sz="2000" dirty="0"/>
              <a:t> then people assume the worst. Say why you are not in position to comment, then bring it back to your comfort area.</a:t>
            </a:r>
          </a:p>
          <a:p>
            <a:pPr marL="285750" indent="-285750">
              <a:buFont typeface="Arial" panose="020B0604020202020204" pitchFamily="34" charset="0"/>
              <a:buChar char="•"/>
            </a:pPr>
            <a:r>
              <a:rPr lang="en-CA" sz="2000" dirty="0"/>
              <a:t>A way to deflect an unfair question: </a:t>
            </a:r>
            <a:r>
              <a:rPr lang="en-CA" sz="2000" b="1" dirty="0"/>
              <a:t>“What I can say is…” </a:t>
            </a:r>
          </a:p>
          <a:p>
            <a:pPr marL="285750" indent="-285750">
              <a:buFont typeface="Arial" panose="020B0604020202020204" pitchFamily="34" charset="0"/>
              <a:buChar char="•"/>
            </a:pPr>
            <a:r>
              <a:rPr lang="en-CA" sz="2000" dirty="0"/>
              <a:t>Be honest, but don’t volunteer unnecessary information. </a:t>
            </a:r>
          </a:p>
          <a:p>
            <a:pPr marL="285750" indent="-285750">
              <a:buFont typeface="Arial" panose="020B0604020202020204" pitchFamily="34" charset="0"/>
              <a:buChar char="•"/>
            </a:pPr>
            <a:r>
              <a:rPr lang="en-CA" sz="2000" b="1" dirty="0"/>
              <a:t>Never say “This is off the record” </a:t>
            </a:r>
            <a:r>
              <a:rPr lang="en-CA" sz="2000" dirty="0"/>
              <a:t>and then comment, a journalist can still use that. Some use different techniques than others. Remember despite your relationship, they have a job to do. </a:t>
            </a:r>
          </a:p>
          <a:p>
            <a:endParaRPr lang="en-CA" sz="2000" dirty="0"/>
          </a:p>
          <a:p>
            <a:pPr marL="285750" indent="-285750">
              <a:buFont typeface="Arial" panose="020B0604020202020204" pitchFamily="34" charset="0"/>
              <a:buChar char="•"/>
            </a:pPr>
            <a:endParaRPr lang="en-CA" sz="2000" dirty="0"/>
          </a:p>
        </p:txBody>
      </p:sp>
    </p:spTree>
    <p:extLst>
      <p:ext uri="{BB962C8B-B14F-4D97-AF65-F5344CB8AC3E}">
        <p14:creationId xmlns:p14="http://schemas.microsoft.com/office/powerpoint/2010/main" val="338444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Hostile or negative questions</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815546" y="1297458"/>
            <a:ext cx="7043351" cy="2862322"/>
          </a:xfrm>
          <a:prstGeom prst="rect">
            <a:avLst/>
          </a:prstGeom>
          <a:noFill/>
        </p:spPr>
        <p:txBody>
          <a:bodyPr wrap="square" rtlCol="0">
            <a:spAutoFit/>
          </a:bodyPr>
          <a:lstStyle/>
          <a:p>
            <a:pPr marL="285750" indent="-285750">
              <a:buFont typeface="Arial" panose="020B0604020202020204" pitchFamily="34" charset="0"/>
              <a:buChar char="•"/>
            </a:pPr>
            <a:r>
              <a:rPr lang="en-CA" dirty="0"/>
              <a:t>Depending where you are or where the journalist is from, you may get hostile or unfair questions. Journalist do this to create a headline.  </a:t>
            </a:r>
          </a:p>
          <a:p>
            <a:pPr marL="285750" indent="-285750">
              <a:buFont typeface="Arial" panose="020B0604020202020204" pitchFamily="34" charset="0"/>
              <a:buChar char="•"/>
            </a:pPr>
            <a:r>
              <a:rPr lang="en-CA" dirty="0"/>
              <a:t>The important thing is to remain calm and not let it throw you off. </a:t>
            </a:r>
          </a:p>
          <a:p>
            <a:pPr marL="285750" indent="-285750">
              <a:buFont typeface="Arial" panose="020B0604020202020204" pitchFamily="34" charset="0"/>
              <a:buChar char="•"/>
            </a:pPr>
            <a:r>
              <a:rPr lang="en-CA" dirty="0"/>
              <a:t>Having those stock key messages ready will allow you to pivot. </a:t>
            </a:r>
          </a:p>
          <a:p>
            <a:pPr marL="285750" indent="-285750">
              <a:buFont typeface="Arial" panose="020B0604020202020204" pitchFamily="34" charset="0"/>
              <a:buChar char="•"/>
            </a:pPr>
            <a:r>
              <a:rPr lang="en-CA" dirty="0"/>
              <a:t>Do not focus on the negative.</a:t>
            </a:r>
          </a:p>
          <a:p>
            <a:r>
              <a:rPr lang="en-CA" dirty="0"/>
              <a:t> </a:t>
            </a:r>
          </a:p>
          <a:p>
            <a:pPr marL="285750" indent="-285750">
              <a:buFont typeface="Arial" panose="020B0604020202020204" pitchFamily="34" charset="0"/>
              <a:buChar char="•"/>
            </a:pPr>
            <a:endParaRPr lang="en-CA" dirty="0"/>
          </a:p>
          <a:p>
            <a:endParaRPr lang="en-CA" dirty="0"/>
          </a:p>
          <a:p>
            <a:endParaRPr lang="en-CA" dirty="0"/>
          </a:p>
          <a:p>
            <a:pPr marL="285750" indent="-285750">
              <a:buFont typeface="Arial" panose="020B0604020202020204" pitchFamily="34" charset="0"/>
              <a:buChar char="•"/>
            </a:pPr>
            <a:endParaRPr lang="en-CA" dirty="0"/>
          </a:p>
        </p:txBody>
      </p:sp>
      <p:pic>
        <p:nvPicPr>
          <p:cNvPr id="5" name="Picture 4" descr="A picture containing text&#10;&#10;Description automatically generated">
            <a:extLst>
              <a:ext uri="{FF2B5EF4-FFF2-40B4-BE49-F238E27FC236}">
                <a16:creationId xmlns:a16="http://schemas.microsoft.com/office/drawing/2014/main" id="{4455DBF8-90FD-790A-39FE-9136CBAE7A36}"/>
              </a:ext>
            </a:extLst>
          </p:cNvPr>
          <p:cNvPicPr>
            <a:picLocks noChangeAspect="1"/>
          </p:cNvPicPr>
          <p:nvPr/>
        </p:nvPicPr>
        <p:blipFill rotWithShape="1">
          <a:blip r:embed="rId2"/>
          <a:srcRect l="9134" t="18871" r="8654" b="18148"/>
          <a:stretch/>
        </p:blipFill>
        <p:spPr>
          <a:xfrm>
            <a:off x="1900989" y="3191508"/>
            <a:ext cx="4782279" cy="2442411"/>
          </a:xfrm>
          <a:prstGeom prst="rect">
            <a:avLst/>
          </a:prstGeom>
        </p:spPr>
      </p:pic>
    </p:spTree>
    <p:extLst>
      <p:ext uri="{BB962C8B-B14F-4D97-AF65-F5344CB8AC3E}">
        <p14:creationId xmlns:p14="http://schemas.microsoft.com/office/powerpoint/2010/main" val="479483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Tips and tricks</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815546" y="1056827"/>
            <a:ext cx="7043351" cy="5509200"/>
          </a:xfrm>
          <a:prstGeom prst="rect">
            <a:avLst/>
          </a:prstGeom>
          <a:noFill/>
        </p:spPr>
        <p:txBody>
          <a:bodyPr wrap="square" rtlCol="0">
            <a:spAutoFit/>
          </a:bodyPr>
          <a:lstStyle/>
          <a:p>
            <a:r>
              <a:rPr lang="en-CA" sz="2000" b="1" dirty="0"/>
              <a:t>Handling nerves:</a:t>
            </a:r>
          </a:p>
          <a:p>
            <a:pPr marL="285750" indent="-285750">
              <a:buFont typeface="Arial" panose="020B0604020202020204" pitchFamily="34" charset="0"/>
              <a:buChar char="•"/>
            </a:pPr>
            <a:r>
              <a:rPr lang="en-CA" sz="2000" dirty="0"/>
              <a:t>Remember that you are the expert on what is being asked. </a:t>
            </a:r>
          </a:p>
          <a:p>
            <a:pPr marL="285750" indent="-285750">
              <a:buFont typeface="Arial" panose="020B0604020202020204" pitchFamily="34" charset="0"/>
              <a:buChar char="•"/>
            </a:pPr>
            <a:r>
              <a:rPr lang="en-CA" sz="2000" dirty="0"/>
              <a:t>Don’t rush, take time to breathe. A long pause seems much longer in your head than it actually is. </a:t>
            </a:r>
          </a:p>
          <a:p>
            <a:pPr marL="285750" indent="-285750">
              <a:buFont typeface="Arial" panose="020B0604020202020204" pitchFamily="34" charset="0"/>
              <a:buChar char="•"/>
            </a:pPr>
            <a:r>
              <a:rPr lang="en-CA" sz="2000" dirty="0"/>
              <a:t>Be relaxed and yourself but try to stay serious. Be careful with jokes, as they can be misinterpreted. </a:t>
            </a:r>
          </a:p>
          <a:p>
            <a:pPr marL="285750" indent="-285750">
              <a:buFont typeface="Arial" panose="020B0604020202020204" pitchFamily="34" charset="0"/>
              <a:buChar char="•"/>
            </a:pPr>
            <a:r>
              <a:rPr lang="en-CA" sz="2000" dirty="0"/>
              <a:t>Remember doing an interview after a loss is difficult, but if you give the journalists time during your lows, they will be there for your highs. </a:t>
            </a:r>
          </a:p>
          <a:p>
            <a:endParaRPr lang="en-CA" sz="2000" b="1" dirty="0"/>
          </a:p>
          <a:p>
            <a:r>
              <a:rPr lang="en-CA" sz="2000" b="1" dirty="0"/>
              <a:t>Mix Zones</a:t>
            </a:r>
          </a:p>
          <a:p>
            <a:pPr marL="342900" indent="-342900">
              <a:buFont typeface="Arial" panose="020B0604020202020204" pitchFamily="34" charset="0"/>
              <a:buChar char="•"/>
            </a:pPr>
            <a:r>
              <a:rPr lang="en-CA" sz="2000" dirty="0"/>
              <a:t>Please walkthrough them, but you </a:t>
            </a:r>
          </a:p>
          <a:p>
            <a:r>
              <a:rPr lang="en-CA" sz="2000" dirty="0"/>
              <a:t>don’t need to stop and answer! </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dirty="0"/>
          </a:p>
          <a:p>
            <a:endParaRPr lang="en-CA" dirty="0"/>
          </a:p>
          <a:p>
            <a:endParaRPr lang="en-CA" dirty="0"/>
          </a:p>
          <a:p>
            <a:pPr marL="285750" indent="-285750">
              <a:buFont typeface="Arial" panose="020B0604020202020204" pitchFamily="34" charset="0"/>
              <a:buChar char="•"/>
            </a:pPr>
            <a:endParaRPr lang="en-CA" dirty="0"/>
          </a:p>
        </p:txBody>
      </p:sp>
      <p:pic>
        <p:nvPicPr>
          <p:cNvPr id="5" name="Picture 4" descr="A close up of a sloth&#10;&#10;Description automatically generated with medium confidence">
            <a:extLst>
              <a:ext uri="{FF2B5EF4-FFF2-40B4-BE49-F238E27FC236}">
                <a16:creationId xmlns:a16="http://schemas.microsoft.com/office/drawing/2014/main" id="{D96D4C47-AC47-028E-3FA8-5E33143F007E}"/>
              </a:ext>
            </a:extLst>
          </p:cNvPr>
          <p:cNvPicPr>
            <a:picLocks noChangeAspect="1"/>
          </p:cNvPicPr>
          <p:nvPr/>
        </p:nvPicPr>
        <p:blipFill>
          <a:blip r:embed="rId2"/>
          <a:stretch>
            <a:fillRect/>
          </a:stretch>
        </p:blipFill>
        <p:spPr>
          <a:xfrm>
            <a:off x="5090995" y="3811427"/>
            <a:ext cx="2548223" cy="2398327"/>
          </a:xfrm>
          <a:prstGeom prst="rect">
            <a:avLst/>
          </a:prstGeom>
        </p:spPr>
      </p:pic>
    </p:spTree>
    <p:extLst>
      <p:ext uri="{BB962C8B-B14F-4D97-AF65-F5344CB8AC3E}">
        <p14:creationId xmlns:p14="http://schemas.microsoft.com/office/powerpoint/2010/main" val="830779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1324</TotalTime>
  <Words>1367</Words>
  <Application>Microsoft Macintosh PowerPoint</Application>
  <PresentationFormat>On-screen Show (4:3)</PresentationFormat>
  <Paragraphs>126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Roboto-Bold</vt:lpstr>
      <vt:lpstr>Roboto-Regular</vt:lpstr>
      <vt:lpstr>Office Theme</vt:lpstr>
      <vt:lpstr>Media training 101</vt:lpstr>
      <vt:lpstr>Why do an interview</vt:lpstr>
      <vt:lpstr>Do your homework </vt:lpstr>
      <vt:lpstr>Do your homework </vt:lpstr>
      <vt:lpstr>Key Messages </vt:lpstr>
      <vt:lpstr>Key Messages </vt:lpstr>
      <vt:lpstr>Controlling the interview </vt:lpstr>
      <vt:lpstr>Hostile or negative questions </vt:lpstr>
      <vt:lpstr>Tips and tricks </vt:lpstr>
      <vt:lpstr>Social media </vt:lpstr>
      <vt:lpstr>Social media </vt:lpstr>
      <vt:lpstr>Ukraine Russia </vt:lpstr>
      <vt:lpstr>Ukraine Russia </vt:lpstr>
      <vt:lpstr>Ukraine Russia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Wrestling Canada</dc:creator>
  <cp:lastModifiedBy>Darren Matte</cp:lastModifiedBy>
  <cp:revision>36</cp:revision>
  <dcterms:created xsi:type="dcterms:W3CDTF">2013-12-02T22:27:19Z</dcterms:created>
  <dcterms:modified xsi:type="dcterms:W3CDTF">2024-05-06T15:24:09Z</dcterms:modified>
</cp:coreProperties>
</file>